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5" r:id="rId1"/>
  </p:sldMasterIdLst>
  <p:notesMasterIdLst>
    <p:notesMasterId r:id="rId13"/>
  </p:notesMasterIdLst>
  <p:sldIdLst>
    <p:sldId id="256" r:id="rId2"/>
    <p:sldId id="267" r:id="rId3"/>
    <p:sldId id="257" r:id="rId4"/>
    <p:sldId id="258" r:id="rId5"/>
    <p:sldId id="259" r:id="rId6"/>
    <p:sldId id="260" r:id="rId7"/>
    <p:sldId id="261" r:id="rId8"/>
    <p:sldId id="263" r:id="rId9"/>
    <p:sldId id="268"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0"/>
    <p:restoredTop sz="94669"/>
  </p:normalViewPr>
  <p:slideViewPr>
    <p:cSldViewPr snapToGrid="0">
      <p:cViewPr varScale="1">
        <p:scale>
          <a:sx n="95" d="100"/>
          <a:sy n="95" d="100"/>
        </p:scale>
        <p:origin x="20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874EE1-C387-4554-9091-9554988D65A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349A06EA-1031-4F9F-90BC-9A2488E1A870}">
      <dgm:prSet custT="1"/>
      <dgm:spPr/>
      <dgm:t>
        <a:bodyPr/>
        <a:lstStyle/>
        <a:p>
          <a:r>
            <a:rPr lang="en-GB" sz="2000" b="1" dirty="0"/>
            <a:t>Ease of Learning and Use</a:t>
          </a:r>
          <a:r>
            <a:rPr lang="en-GB" sz="2000" dirty="0"/>
            <a:t>: HTML, CSS, and JavaScript are fundamental technologies that are easy to use and widely supported, making them perfect for front-end development.</a:t>
          </a:r>
          <a:endParaRPr lang="en-US" sz="2000" dirty="0"/>
        </a:p>
      </dgm:t>
    </dgm:pt>
    <dgm:pt modelId="{9077E627-EAD8-4425-8A2B-19251CC663FD}" type="parTrans" cxnId="{8DF97BED-0824-4547-A8FA-749207F5AD3D}">
      <dgm:prSet/>
      <dgm:spPr/>
      <dgm:t>
        <a:bodyPr/>
        <a:lstStyle/>
        <a:p>
          <a:endParaRPr lang="en-US" sz="2000"/>
        </a:p>
      </dgm:t>
    </dgm:pt>
    <dgm:pt modelId="{EDCDD060-5649-4534-8C03-EFD689D5810C}" type="sibTrans" cxnId="{8DF97BED-0824-4547-A8FA-749207F5AD3D}">
      <dgm:prSet/>
      <dgm:spPr/>
      <dgm:t>
        <a:bodyPr/>
        <a:lstStyle/>
        <a:p>
          <a:endParaRPr lang="en-US" sz="2000"/>
        </a:p>
      </dgm:t>
    </dgm:pt>
    <dgm:pt modelId="{522374BF-927E-4B1B-88C1-687E618EAF2C}">
      <dgm:prSet custT="1"/>
      <dgm:spPr/>
      <dgm:t>
        <a:bodyPr/>
        <a:lstStyle/>
        <a:p>
          <a:r>
            <a:rPr lang="en-GB" sz="2000" b="1" dirty="0"/>
            <a:t>Harmonious Language</a:t>
          </a:r>
          <a:r>
            <a:rPr lang="en-GB" sz="2000" dirty="0"/>
            <a:t>: Using JavaScript for both the front and back end streamlines the development process to promote code reuse and a unified development environment.</a:t>
          </a:r>
          <a:endParaRPr lang="en-US" sz="2000" dirty="0"/>
        </a:p>
      </dgm:t>
    </dgm:pt>
    <dgm:pt modelId="{3DB8F5B0-FFB5-4B8E-9FC4-30417EE72C7A}" type="parTrans" cxnId="{AA55031C-744F-4B64-8E95-FEF71F9AF110}">
      <dgm:prSet/>
      <dgm:spPr/>
      <dgm:t>
        <a:bodyPr/>
        <a:lstStyle/>
        <a:p>
          <a:endParaRPr lang="en-US" sz="2000"/>
        </a:p>
      </dgm:t>
    </dgm:pt>
    <dgm:pt modelId="{0B0574DA-9F20-42C0-83D5-EA1A1E35E413}" type="sibTrans" cxnId="{AA55031C-744F-4B64-8E95-FEF71F9AF110}">
      <dgm:prSet/>
      <dgm:spPr/>
      <dgm:t>
        <a:bodyPr/>
        <a:lstStyle/>
        <a:p>
          <a:endParaRPr lang="en-US" sz="2000"/>
        </a:p>
      </dgm:t>
    </dgm:pt>
    <dgm:pt modelId="{C7F16956-8305-4874-8EA4-4CFB98FB0EC8}">
      <dgm:prSet custT="1"/>
      <dgm:spPr/>
      <dgm:t>
        <a:bodyPr/>
        <a:lstStyle/>
        <a:p>
          <a:r>
            <a:rPr lang="en-GB" sz="2000" b="1" dirty="0"/>
            <a:t>Extensibility and Community Support</a:t>
          </a:r>
          <a:r>
            <a:rPr lang="en-GB" sz="2000" dirty="0"/>
            <a:t>: Both Node.js and PostgreSQL have comprehensive libraries, reducing development time and increasing the availability of support and resources.</a:t>
          </a:r>
          <a:endParaRPr lang="en-US" sz="2000" dirty="0"/>
        </a:p>
      </dgm:t>
    </dgm:pt>
    <dgm:pt modelId="{F73B8271-C6F3-4A8A-81A8-9A9348C43FBD}" type="parTrans" cxnId="{CD8239B4-6684-4B2E-A9D0-091A4CF9901E}">
      <dgm:prSet/>
      <dgm:spPr/>
      <dgm:t>
        <a:bodyPr/>
        <a:lstStyle/>
        <a:p>
          <a:endParaRPr lang="en-US" sz="2000"/>
        </a:p>
      </dgm:t>
    </dgm:pt>
    <dgm:pt modelId="{6FA0648F-4E9E-4BF0-9530-CF3C6C4D84B7}" type="sibTrans" cxnId="{CD8239B4-6684-4B2E-A9D0-091A4CF9901E}">
      <dgm:prSet/>
      <dgm:spPr/>
      <dgm:t>
        <a:bodyPr/>
        <a:lstStyle/>
        <a:p>
          <a:endParaRPr lang="en-US" sz="2000"/>
        </a:p>
      </dgm:t>
    </dgm:pt>
    <dgm:pt modelId="{BBB7EA05-65D7-459D-8A4B-0CE2EFA6A341}">
      <dgm:prSet custT="1"/>
      <dgm:spPr/>
      <dgm:t>
        <a:bodyPr/>
        <a:lstStyle/>
        <a:p>
          <a:r>
            <a:rPr lang="en-GB" sz="2000" b="1" dirty="0"/>
            <a:t>Robust Data Management</a:t>
          </a:r>
          <a:r>
            <a:rPr lang="en-GB" sz="2000" dirty="0"/>
            <a:t>: PostgreSQL's advanced features and substantial compliance with ACID properties ensure reliable and robust data management, essential for any application handling user data.</a:t>
          </a:r>
          <a:endParaRPr lang="en-US" sz="2000" dirty="0"/>
        </a:p>
      </dgm:t>
    </dgm:pt>
    <dgm:pt modelId="{25BD5157-30E9-48AA-89F0-534FD7C378E3}" type="parTrans" cxnId="{EBD188AD-903C-4B99-ABF5-0024BFD5AF2B}">
      <dgm:prSet/>
      <dgm:spPr/>
      <dgm:t>
        <a:bodyPr/>
        <a:lstStyle/>
        <a:p>
          <a:endParaRPr lang="en-US" sz="2000"/>
        </a:p>
      </dgm:t>
    </dgm:pt>
    <dgm:pt modelId="{EE460374-8BBB-4D76-BA5A-64B47ADB4BB1}" type="sibTrans" cxnId="{EBD188AD-903C-4B99-ABF5-0024BFD5AF2B}">
      <dgm:prSet/>
      <dgm:spPr/>
      <dgm:t>
        <a:bodyPr/>
        <a:lstStyle/>
        <a:p>
          <a:endParaRPr lang="en-US" sz="2000"/>
        </a:p>
      </dgm:t>
    </dgm:pt>
    <dgm:pt modelId="{3615BA62-DC2B-AF41-8478-0FCF99C3AF16}">
      <dgm:prSet/>
      <dgm:spPr/>
      <dgm:t>
        <a:bodyPr/>
        <a:lstStyle/>
        <a:p>
          <a:pPr>
            <a:buFont typeface="Arial" panose="020B0604020202020204" pitchFamily="34" charset="0"/>
            <a:buChar char="•"/>
          </a:pPr>
          <a:r>
            <a:rPr lang="en-GB" b="1" i="0" dirty="0"/>
            <a:t>Dynamic Content Generation:</a:t>
          </a:r>
          <a:r>
            <a:rPr lang="en-GB" b="0" i="0" dirty="0"/>
            <a:t> EJS enables dynamic content generation on the server-side, allowing for the creation of reusable templates with embedded JavaScript logic.</a:t>
          </a:r>
        </a:p>
      </dgm:t>
    </dgm:pt>
    <dgm:pt modelId="{7AC5FA7D-2B4F-6445-A6DC-F669E85B8C43}" type="parTrans" cxnId="{12DEA04B-B0A5-AD47-ACC7-4E700CC109C4}">
      <dgm:prSet/>
      <dgm:spPr/>
      <dgm:t>
        <a:bodyPr/>
        <a:lstStyle/>
        <a:p>
          <a:endParaRPr lang="en-GB"/>
        </a:p>
      </dgm:t>
    </dgm:pt>
    <dgm:pt modelId="{B2CE5F4C-5F45-9048-91B3-51090021B3B0}" type="sibTrans" cxnId="{12DEA04B-B0A5-AD47-ACC7-4E700CC109C4}">
      <dgm:prSet/>
      <dgm:spPr/>
      <dgm:t>
        <a:bodyPr/>
        <a:lstStyle/>
        <a:p>
          <a:endParaRPr lang="en-GB"/>
        </a:p>
      </dgm:t>
    </dgm:pt>
    <dgm:pt modelId="{214FD32A-AC7C-5440-B1B1-AED64B2782E1}" type="pres">
      <dgm:prSet presAssocID="{97874EE1-C387-4554-9091-9554988D65AD}" presName="vert0" presStyleCnt="0">
        <dgm:presLayoutVars>
          <dgm:dir/>
          <dgm:animOne val="branch"/>
          <dgm:animLvl val="lvl"/>
        </dgm:presLayoutVars>
      </dgm:prSet>
      <dgm:spPr/>
    </dgm:pt>
    <dgm:pt modelId="{AC63D77B-7C3C-5245-AAA5-64051E6F1319}" type="pres">
      <dgm:prSet presAssocID="{349A06EA-1031-4F9F-90BC-9A2488E1A870}" presName="thickLine" presStyleLbl="alignNode1" presStyleIdx="0" presStyleCnt="5"/>
      <dgm:spPr/>
    </dgm:pt>
    <dgm:pt modelId="{9EE524CD-78BB-9048-BB0B-88E9EF07D315}" type="pres">
      <dgm:prSet presAssocID="{349A06EA-1031-4F9F-90BC-9A2488E1A870}" presName="horz1" presStyleCnt="0"/>
      <dgm:spPr/>
    </dgm:pt>
    <dgm:pt modelId="{FC8D23BF-1E26-1D42-A760-967E6D4E81B4}" type="pres">
      <dgm:prSet presAssocID="{349A06EA-1031-4F9F-90BC-9A2488E1A870}" presName="tx1" presStyleLbl="revTx" presStyleIdx="0" presStyleCnt="5"/>
      <dgm:spPr/>
    </dgm:pt>
    <dgm:pt modelId="{81A2A801-B2FF-8440-B674-1D6D60717B2C}" type="pres">
      <dgm:prSet presAssocID="{349A06EA-1031-4F9F-90BC-9A2488E1A870}" presName="vert1" presStyleCnt="0"/>
      <dgm:spPr/>
    </dgm:pt>
    <dgm:pt modelId="{15DBFF50-8C72-3944-BE06-0B4B45CC3E7C}" type="pres">
      <dgm:prSet presAssocID="{522374BF-927E-4B1B-88C1-687E618EAF2C}" presName="thickLine" presStyleLbl="alignNode1" presStyleIdx="1" presStyleCnt="5"/>
      <dgm:spPr/>
    </dgm:pt>
    <dgm:pt modelId="{7C090112-71BA-C842-A61C-09E21E4DDA47}" type="pres">
      <dgm:prSet presAssocID="{522374BF-927E-4B1B-88C1-687E618EAF2C}" presName="horz1" presStyleCnt="0"/>
      <dgm:spPr/>
    </dgm:pt>
    <dgm:pt modelId="{EB31DAFB-D2C8-7448-B593-EB1B5CA03914}" type="pres">
      <dgm:prSet presAssocID="{522374BF-927E-4B1B-88C1-687E618EAF2C}" presName="tx1" presStyleLbl="revTx" presStyleIdx="1" presStyleCnt="5"/>
      <dgm:spPr/>
    </dgm:pt>
    <dgm:pt modelId="{880E55D2-C302-984E-B90D-A9E1C188E426}" type="pres">
      <dgm:prSet presAssocID="{522374BF-927E-4B1B-88C1-687E618EAF2C}" presName="vert1" presStyleCnt="0"/>
      <dgm:spPr/>
    </dgm:pt>
    <dgm:pt modelId="{BCB85FE6-5230-C246-BA72-87A7DCC31A52}" type="pres">
      <dgm:prSet presAssocID="{3615BA62-DC2B-AF41-8478-0FCF99C3AF16}" presName="thickLine" presStyleLbl="alignNode1" presStyleIdx="2" presStyleCnt="5"/>
      <dgm:spPr/>
    </dgm:pt>
    <dgm:pt modelId="{F95F1111-0974-F548-A6AD-46D8BE868828}" type="pres">
      <dgm:prSet presAssocID="{3615BA62-DC2B-AF41-8478-0FCF99C3AF16}" presName="horz1" presStyleCnt="0"/>
      <dgm:spPr/>
    </dgm:pt>
    <dgm:pt modelId="{2DDA26E4-3926-6C4E-AC28-A0CC9606C9D5}" type="pres">
      <dgm:prSet presAssocID="{3615BA62-DC2B-AF41-8478-0FCF99C3AF16}" presName="tx1" presStyleLbl="revTx" presStyleIdx="2" presStyleCnt="5"/>
      <dgm:spPr/>
    </dgm:pt>
    <dgm:pt modelId="{BCAAE27F-88A9-2741-8102-9FF36562D245}" type="pres">
      <dgm:prSet presAssocID="{3615BA62-DC2B-AF41-8478-0FCF99C3AF16}" presName="vert1" presStyleCnt="0"/>
      <dgm:spPr/>
    </dgm:pt>
    <dgm:pt modelId="{9A2D4847-0188-224F-AB84-0D53545C607A}" type="pres">
      <dgm:prSet presAssocID="{C7F16956-8305-4874-8EA4-4CFB98FB0EC8}" presName="thickLine" presStyleLbl="alignNode1" presStyleIdx="3" presStyleCnt="5"/>
      <dgm:spPr/>
    </dgm:pt>
    <dgm:pt modelId="{C1B19F60-4D62-2F4D-B28A-D2BDACACC6B1}" type="pres">
      <dgm:prSet presAssocID="{C7F16956-8305-4874-8EA4-4CFB98FB0EC8}" presName="horz1" presStyleCnt="0"/>
      <dgm:spPr/>
    </dgm:pt>
    <dgm:pt modelId="{F90D4F89-349F-5247-B544-B9E30E5A2869}" type="pres">
      <dgm:prSet presAssocID="{C7F16956-8305-4874-8EA4-4CFB98FB0EC8}" presName="tx1" presStyleLbl="revTx" presStyleIdx="3" presStyleCnt="5"/>
      <dgm:spPr/>
    </dgm:pt>
    <dgm:pt modelId="{80D2C30D-5F4C-1445-9AF2-65067D858337}" type="pres">
      <dgm:prSet presAssocID="{C7F16956-8305-4874-8EA4-4CFB98FB0EC8}" presName="vert1" presStyleCnt="0"/>
      <dgm:spPr/>
    </dgm:pt>
    <dgm:pt modelId="{39FF8936-E6BC-B34D-BD28-0641E5E91728}" type="pres">
      <dgm:prSet presAssocID="{BBB7EA05-65D7-459D-8A4B-0CE2EFA6A341}" presName="thickLine" presStyleLbl="alignNode1" presStyleIdx="4" presStyleCnt="5"/>
      <dgm:spPr/>
    </dgm:pt>
    <dgm:pt modelId="{57B453B6-BFAD-0D4B-8137-5311950695AC}" type="pres">
      <dgm:prSet presAssocID="{BBB7EA05-65D7-459D-8A4B-0CE2EFA6A341}" presName="horz1" presStyleCnt="0"/>
      <dgm:spPr/>
    </dgm:pt>
    <dgm:pt modelId="{9B6A35BD-2CF8-0F41-A1D8-40E488ADC03C}" type="pres">
      <dgm:prSet presAssocID="{BBB7EA05-65D7-459D-8A4B-0CE2EFA6A341}" presName="tx1" presStyleLbl="revTx" presStyleIdx="4" presStyleCnt="5"/>
      <dgm:spPr/>
    </dgm:pt>
    <dgm:pt modelId="{5B770102-B546-5E4D-BCFA-8B1B688460BF}" type="pres">
      <dgm:prSet presAssocID="{BBB7EA05-65D7-459D-8A4B-0CE2EFA6A341}" presName="vert1" presStyleCnt="0"/>
      <dgm:spPr/>
    </dgm:pt>
  </dgm:ptLst>
  <dgm:cxnLst>
    <dgm:cxn modelId="{1B7B6C02-2BBE-074F-A361-C655CDC78942}" type="presOf" srcId="{3615BA62-DC2B-AF41-8478-0FCF99C3AF16}" destId="{2DDA26E4-3926-6C4E-AC28-A0CC9606C9D5}" srcOrd="0" destOrd="0" presId="urn:microsoft.com/office/officeart/2008/layout/LinedList"/>
    <dgm:cxn modelId="{AA55031C-744F-4B64-8E95-FEF71F9AF110}" srcId="{97874EE1-C387-4554-9091-9554988D65AD}" destId="{522374BF-927E-4B1B-88C1-687E618EAF2C}" srcOrd="1" destOrd="0" parTransId="{3DB8F5B0-FFB5-4B8E-9FC4-30417EE72C7A}" sibTransId="{0B0574DA-9F20-42C0-83D5-EA1A1E35E413}"/>
    <dgm:cxn modelId="{12DEA04B-B0A5-AD47-ACC7-4E700CC109C4}" srcId="{97874EE1-C387-4554-9091-9554988D65AD}" destId="{3615BA62-DC2B-AF41-8478-0FCF99C3AF16}" srcOrd="2" destOrd="0" parTransId="{7AC5FA7D-2B4F-6445-A6DC-F669E85B8C43}" sibTransId="{B2CE5F4C-5F45-9048-91B3-51090021B3B0}"/>
    <dgm:cxn modelId="{560AF16C-9281-9548-A4D5-C495FC26F9E8}" type="presOf" srcId="{97874EE1-C387-4554-9091-9554988D65AD}" destId="{214FD32A-AC7C-5440-B1B1-AED64B2782E1}" srcOrd="0" destOrd="0" presId="urn:microsoft.com/office/officeart/2008/layout/LinedList"/>
    <dgm:cxn modelId="{5F351691-0CB8-DA4E-97A2-64C58016E4BA}" type="presOf" srcId="{BBB7EA05-65D7-459D-8A4B-0CE2EFA6A341}" destId="{9B6A35BD-2CF8-0F41-A1D8-40E488ADC03C}" srcOrd="0" destOrd="0" presId="urn:microsoft.com/office/officeart/2008/layout/LinedList"/>
    <dgm:cxn modelId="{9864BAAA-AD36-2B4B-926B-130459456192}" type="presOf" srcId="{522374BF-927E-4B1B-88C1-687E618EAF2C}" destId="{EB31DAFB-D2C8-7448-B593-EB1B5CA03914}" srcOrd="0" destOrd="0" presId="urn:microsoft.com/office/officeart/2008/layout/LinedList"/>
    <dgm:cxn modelId="{EBD188AD-903C-4B99-ABF5-0024BFD5AF2B}" srcId="{97874EE1-C387-4554-9091-9554988D65AD}" destId="{BBB7EA05-65D7-459D-8A4B-0CE2EFA6A341}" srcOrd="4" destOrd="0" parTransId="{25BD5157-30E9-48AA-89F0-534FD7C378E3}" sibTransId="{EE460374-8BBB-4D76-BA5A-64B47ADB4BB1}"/>
    <dgm:cxn modelId="{B480C6B0-F851-DE4C-9A60-6B73F313E60C}" type="presOf" srcId="{349A06EA-1031-4F9F-90BC-9A2488E1A870}" destId="{FC8D23BF-1E26-1D42-A760-967E6D4E81B4}" srcOrd="0" destOrd="0" presId="urn:microsoft.com/office/officeart/2008/layout/LinedList"/>
    <dgm:cxn modelId="{CD8239B4-6684-4B2E-A9D0-091A4CF9901E}" srcId="{97874EE1-C387-4554-9091-9554988D65AD}" destId="{C7F16956-8305-4874-8EA4-4CFB98FB0EC8}" srcOrd="3" destOrd="0" parTransId="{F73B8271-C6F3-4A8A-81A8-9A9348C43FBD}" sibTransId="{6FA0648F-4E9E-4BF0-9530-CF3C6C4D84B7}"/>
    <dgm:cxn modelId="{49FE34C8-2D89-9A46-82AA-F5628C6E779F}" type="presOf" srcId="{C7F16956-8305-4874-8EA4-4CFB98FB0EC8}" destId="{F90D4F89-349F-5247-B544-B9E30E5A2869}" srcOrd="0" destOrd="0" presId="urn:microsoft.com/office/officeart/2008/layout/LinedList"/>
    <dgm:cxn modelId="{8DF97BED-0824-4547-A8FA-749207F5AD3D}" srcId="{97874EE1-C387-4554-9091-9554988D65AD}" destId="{349A06EA-1031-4F9F-90BC-9A2488E1A870}" srcOrd="0" destOrd="0" parTransId="{9077E627-EAD8-4425-8A2B-19251CC663FD}" sibTransId="{EDCDD060-5649-4534-8C03-EFD689D5810C}"/>
    <dgm:cxn modelId="{3305FF6C-3315-2A42-B269-9433D04D85DD}" type="presParOf" srcId="{214FD32A-AC7C-5440-B1B1-AED64B2782E1}" destId="{AC63D77B-7C3C-5245-AAA5-64051E6F1319}" srcOrd="0" destOrd="0" presId="urn:microsoft.com/office/officeart/2008/layout/LinedList"/>
    <dgm:cxn modelId="{C5E158E1-680D-3A42-A8E7-57B8D1BFBAF8}" type="presParOf" srcId="{214FD32A-AC7C-5440-B1B1-AED64B2782E1}" destId="{9EE524CD-78BB-9048-BB0B-88E9EF07D315}" srcOrd="1" destOrd="0" presId="urn:microsoft.com/office/officeart/2008/layout/LinedList"/>
    <dgm:cxn modelId="{B039F671-1E77-B345-946C-B67EB368A74A}" type="presParOf" srcId="{9EE524CD-78BB-9048-BB0B-88E9EF07D315}" destId="{FC8D23BF-1E26-1D42-A760-967E6D4E81B4}" srcOrd="0" destOrd="0" presId="urn:microsoft.com/office/officeart/2008/layout/LinedList"/>
    <dgm:cxn modelId="{8815BF8B-9B55-D245-9DD4-72E1E20099FA}" type="presParOf" srcId="{9EE524CD-78BB-9048-BB0B-88E9EF07D315}" destId="{81A2A801-B2FF-8440-B674-1D6D60717B2C}" srcOrd="1" destOrd="0" presId="urn:microsoft.com/office/officeart/2008/layout/LinedList"/>
    <dgm:cxn modelId="{51FD5EF0-EB1E-0146-8CE1-26DA4D6B8444}" type="presParOf" srcId="{214FD32A-AC7C-5440-B1B1-AED64B2782E1}" destId="{15DBFF50-8C72-3944-BE06-0B4B45CC3E7C}" srcOrd="2" destOrd="0" presId="urn:microsoft.com/office/officeart/2008/layout/LinedList"/>
    <dgm:cxn modelId="{11197999-C3CE-104A-B1EA-80773F46CD1E}" type="presParOf" srcId="{214FD32A-AC7C-5440-B1B1-AED64B2782E1}" destId="{7C090112-71BA-C842-A61C-09E21E4DDA47}" srcOrd="3" destOrd="0" presId="urn:microsoft.com/office/officeart/2008/layout/LinedList"/>
    <dgm:cxn modelId="{D97E277D-3895-C344-84FF-A3C4B76DF1B3}" type="presParOf" srcId="{7C090112-71BA-C842-A61C-09E21E4DDA47}" destId="{EB31DAFB-D2C8-7448-B593-EB1B5CA03914}" srcOrd="0" destOrd="0" presId="urn:microsoft.com/office/officeart/2008/layout/LinedList"/>
    <dgm:cxn modelId="{5BEEAF8A-FE46-0949-9163-1517592C3C10}" type="presParOf" srcId="{7C090112-71BA-C842-A61C-09E21E4DDA47}" destId="{880E55D2-C302-984E-B90D-A9E1C188E426}" srcOrd="1" destOrd="0" presId="urn:microsoft.com/office/officeart/2008/layout/LinedList"/>
    <dgm:cxn modelId="{83E3F623-C251-7A4C-BACD-120123D5F3E6}" type="presParOf" srcId="{214FD32A-AC7C-5440-B1B1-AED64B2782E1}" destId="{BCB85FE6-5230-C246-BA72-87A7DCC31A52}" srcOrd="4" destOrd="0" presId="urn:microsoft.com/office/officeart/2008/layout/LinedList"/>
    <dgm:cxn modelId="{41766199-2131-B741-8903-C75A4DC3AD31}" type="presParOf" srcId="{214FD32A-AC7C-5440-B1B1-AED64B2782E1}" destId="{F95F1111-0974-F548-A6AD-46D8BE868828}" srcOrd="5" destOrd="0" presId="urn:microsoft.com/office/officeart/2008/layout/LinedList"/>
    <dgm:cxn modelId="{03B6A280-BFD1-D342-9407-D86E06A46D00}" type="presParOf" srcId="{F95F1111-0974-F548-A6AD-46D8BE868828}" destId="{2DDA26E4-3926-6C4E-AC28-A0CC9606C9D5}" srcOrd="0" destOrd="0" presId="urn:microsoft.com/office/officeart/2008/layout/LinedList"/>
    <dgm:cxn modelId="{48E0D7F2-A3B4-8D42-BAB5-F7E80FD822A9}" type="presParOf" srcId="{F95F1111-0974-F548-A6AD-46D8BE868828}" destId="{BCAAE27F-88A9-2741-8102-9FF36562D245}" srcOrd="1" destOrd="0" presId="urn:microsoft.com/office/officeart/2008/layout/LinedList"/>
    <dgm:cxn modelId="{D404FEF0-1816-A943-B910-49BA888F9ED4}" type="presParOf" srcId="{214FD32A-AC7C-5440-B1B1-AED64B2782E1}" destId="{9A2D4847-0188-224F-AB84-0D53545C607A}" srcOrd="6" destOrd="0" presId="urn:microsoft.com/office/officeart/2008/layout/LinedList"/>
    <dgm:cxn modelId="{28643942-AA53-5E42-B909-723AE0D5453E}" type="presParOf" srcId="{214FD32A-AC7C-5440-B1B1-AED64B2782E1}" destId="{C1B19F60-4D62-2F4D-B28A-D2BDACACC6B1}" srcOrd="7" destOrd="0" presId="urn:microsoft.com/office/officeart/2008/layout/LinedList"/>
    <dgm:cxn modelId="{CBBEF14F-1859-FC4C-BEA4-FD1534295A0D}" type="presParOf" srcId="{C1B19F60-4D62-2F4D-B28A-D2BDACACC6B1}" destId="{F90D4F89-349F-5247-B544-B9E30E5A2869}" srcOrd="0" destOrd="0" presId="urn:microsoft.com/office/officeart/2008/layout/LinedList"/>
    <dgm:cxn modelId="{F4284C8A-3941-AF48-9E00-B1B9BC14E491}" type="presParOf" srcId="{C1B19F60-4D62-2F4D-B28A-D2BDACACC6B1}" destId="{80D2C30D-5F4C-1445-9AF2-65067D858337}" srcOrd="1" destOrd="0" presId="urn:microsoft.com/office/officeart/2008/layout/LinedList"/>
    <dgm:cxn modelId="{9FE210E5-66AF-E24D-B0C8-E6EFE1F9FC53}" type="presParOf" srcId="{214FD32A-AC7C-5440-B1B1-AED64B2782E1}" destId="{39FF8936-E6BC-B34D-BD28-0641E5E91728}" srcOrd="8" destOrd="0" presId="urn:microsoft.com/office/officeart/2008/layout/LinedList"/>
    <dgm:cxn modelId="{0B1C3697-B6A4-0049-819D-599642B95675}" type="presParOf" srcId="{214FD32A-AC7C-5440-B1B1-AED64B2782E1}" destId="{57B453B6-BFAD-0D4B-8137-5311950695AC}" srcOrd="9" destOrd="0" presId="urn:microsoft.com/office/officeart/2008/layout/LinedList"/>
    <dgm:cxn modelId="{C3C3C4BA-1FD9-EB42-AEC9-138AC7547018}" type="presParOf" srcId="{57B453B6-BFAD-0D4B-8137-5311950695AC}" destId="{9B6A35BD-2CF8-0F41-A1D8-40E488ADC03C}" srcOrd="0" destOrd="0" presId="urn:microsoft.com/office/officeart/2008/layout/LinedList"/>
    <dgm:cxn modelId="{4A4CA23D-0205-CB4A-88F4-E7AB7C30CDB8}" type="presParOf" srcId="{57B453B6-BFAD-0D4B-8137-5311950695AC}" destId="{5B770102-B546-5E4D-BCFA-8B1B688460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A435117-9002-2348-B403-A9E93E71035D}" type="doc">
      <dgm:prSet loTypeId="urn:microsoft.com/office/officeart/2005/8/layout/process3" loCatId="" qsTypeId="urn:microsoft.com/office/officeart/2005/8/quickstyle/simple1" qsCatId="simple" csTypeId="urn:microsoft.com/office/officeart/2005/8/colors/accent5_3" csCatId="accent5" phldr="1"/>
      <dgm:spPr/>
      <dgm:t>
        <a:bodyPr/>
        <a:lstStyle/>
        <a:p>
          <a:endParaRPr lang="en-GB"/>
        </a:p>
      </dgm:t>
    </dgm:pt>
    <dgm:pt modelId="{D4A41632-4D41-154F-9F2C-97751AFCB489}">
      <dgm:prSet phldrT="[Text]" custT="1"/>
      <dgm:spPr/>
      <dgm:t>
        <a:bodyPr/>
        <a:lstStyle/>
        <a:p>
          <a:r>
            <a:rPr lang="en-GB" sz="1100" dirty="0"/>
            <a:t>Null</a:t>
          </a:r>
          <a:endParaRPr lang="en-GB" sz="2000" dirty="0"/>
        </a:p>
      </dgm:t>
    </dgm:pt>
    <dgm:pt modelId="{218ECD3D-29E7-A54C-A383-4BFDC89A2C32}" type="parTrans" cxnId="{19C0CF02-A0DD-594C-9676-C7D10872BA6F}">
      <dgm:prSet/>
      <dgm:spPr/>
      <dgm:t>
        <a:bodyPr/>
        <a:lstStyle/>
        <a:p>
          <a:endParaRPr lang="en-GB"/>
        </a:p>
      </dgm:t>
    </dgm:pt>
    <dgm:pt modelId="{CEC93CE0-DF81-0143-AF5C-461AC9C52CFA}" type="sibTrans" cxnId="{19C0CF02-A0DD-594C-9676-C7D10872BA6F}">
      <dgm:prSet/>
      <dgm:spPr/>
      <dgm:t>
        <a:bodyPr/>
        <a:lstStyle/>
        <a:p>
          <a:endParaRPr lang="en-GB"/>
        </a:p>
      </dgm:t>
    </dgm:pt>
    <dgm:pt modelId="{C595D4A0-4401-C64A-A00A-96870EDC80A1}">
      <dgm:prSet phldrT="[Text]"/>
      <dgm:spPr/>
      <dgm:t>
        <a:bodyPr/>
        <a:lstStyle/>
        <a:p>
          <a:r>
            <a:rPr lang="en-GB" dirty="0"/>
            <a:t>Unassigned Plot</a:t>
          </a:r>
        </a:p>
      </dgm:t>
    </dgm:pt>
    <dgm:pt modelId="{D68D4A47-A6DD-414B-81A3-163D107401BE}" type="parTrans" cxnId="{C180B07A-6DCB-1F48-BB49-A9466E870C86}">
      <dgm:prSet/>
      <dgm:spPr/>
      <dgm:t>
        <a:bodyPr/>
        <a:lstStyle/>
        <a:p>
          <a:endParaRPr lang="en-GB"/>
        </a:p>
      </dgm:t>
    </dgm:pt>
    <dgm:pt modelId="{B726D2B1-5D1B-0646-8BF2-74CD3B19E7E2}" type="sibTrans" cxnId="{C180B07A-6DCB-1F48-BB49-A9466E870C86}">
      <dgm:prSet/>
      <dgm:spPr/>
      <dgm:t>
        <a:bodyPr/>
        <a:lstStyle/>
        <a:p>
          <a:endParaRPr lang="en-GB"/>
        </a:p>
      </dgm:t>
    </dgm:pt>
    <dgm:pt modelId="{540289F9-281F-F449-9403-0C8D5BD5BBBA}">
      <dgm:prSet phldrT="[Text]" custT="1"/>
      <dgm:spPr/>
      <dgm:t>
        <a:bodyPr/>
        <a:lstStyle/>
        <a:p>
          <a:r>
            <a:rPr lang="en-GB" sz="1100" dirty="0"/>
            <a:t>Pending</a:t>
          </a:r>
          <a:endParaRPr lang="en-GB" sz="2000" dirty="0"/>
        </a:p>
      </dgm:t>
    </dgm:pt>
    <dgm:pt modelId="{6742F719-240B-7C41-9166-D63D2CE2C731}" type="parTrans" cxnId="{CBE3F8AF-842F-1645-95F7-DCB1C467D127}">
      <dgm:prSet/>
      <dgm:spPr/>
      <dgm:t>
        <a:bodyPr/>
        <a:lstStyle/>
        <a:p>
          <a:endParaRPr lang="en-GB"/>
        </a:p>
      </dgm:t>
    </dgm:pt>
    <dgm:pt modelId="{BAA31FC3-7C61-D643-B9F1-4440B1DA2E80}" type="sibTrans" cxnId="{CBE3F8AF-842F-1645-95F7-DCB1C467D127}">
      <dgm:prSet/>
      <dgm:spPr/>
      <dgm:t>
        <a:bodyPr/>
        <a:lstStyle/>
        <a:p>
          <a:endParaRPr lang="en-GB"/>
        </a:p>
      </dgm:t>
    </dgm:pt>
    <dgm:pt modelId="{DE733EA3-1426-1647-82EB-D54D016896B5}">
      <dgm:prSet phldrT="[Text]"/>
      <dgm:spPr/>
      <dgm:t>
        <a:bodyPr/>
        <a:lstStyle/>
        <a:p>
          <a:r>
            <a:rPr lang="en-GB" dirty="0"/>
            <a:t>Assigned but waiting for user confirmation</a:t>
          </a:r>
        </a:p>
      </dgm:t>
    </dgm:pt>
    <dgm:pt modelId="{A467D032-5367-4649-A335-71766A73424E}" type="parTrans" cxnId="{EDB3074C-E4E1-C34A-A9EC-5F35988448E9}">
      <dgm:prSet/>
      <dgm:spPr/>
      <dgm:t>
        <a:bodyPr/>
        <a:lstStyle/>
        <a:p>
          <a:endParaRPr lang="en-GB"/>
        </a:p>
      </dgm:t>
    </dgm:pt>
    <dgm:pt modelId="{E9AC2D92-0140-F441-BC2B-EE64F3521E26}" type="sibTrans" cxnId="{EDB3074C-E4E1-C34A-A9EC-5F35988448E9}">
      <dgm:prSet/>
      <dgm:spPr/>
      <dgm:t>
        <a:bodyPr/>
        <a:lstStyle/>
        <a:p>
          <a:endParaRPr lang="en-GB"/>
        </a:p>
      </dgm:t>
    </dgm:pt>
    <dgm:pt modelId="{E93817C1-4765-7C49-8EEB-3BEB82C733CC}">
      <dgm:prSet phldrT="[Text]" custT="1"/>
      <dgm:spPr/>
      <dgm:t>
        <a:bodyPr/>
        <a:lstStyle/>
        <a:p>
          <a:r>
            <a:rPr lang="en-GB" sz="1100" dirty="0"/>
            <a:t>Active</a:t>
          </a:r>
          <a:endParaRPr lang="en-GB" sz="2000" dirty="0"/>
        </a:p>
      </dgm:t>
    </dgm:pt>
    <dgm:pt modelId="{D4CCC730-D316-7B4B-A41A-C2FDB71C0A66}" type="parTrans" cxnId="{53BE7DF4-6534-0D4A-8B13-BD07AE4A1171}">
      <dgm:prSet/>
      <dgm:spPr/>
      <dgm:t>
        <a:bodyPr/>
        <a:lstStyle/>
        <a:p>
          <a:endParaRPr lang="en-GB"/>
        </a:p>
      </dgm:t>
    </dgm:pt>
    <dgm:pt modelId="{880AF277-961C-8D40-A77A-D4340EBC4F60}" type="sibTrans" cxnId="{53BE7DF4-6534-0D4A-8B13-BD07AE4A1171}">
      <dgm:prSet/>
      <dgm:spPr/>
      <dgm:t>
        <a:bodyPr/>
        <a:lstStyle/>
        <a:p>
          <a:endParaRPr lang="en-GB"/>
        </a:p>
      </dgm:t>
    </dgm:pt>
    <dgm:pt modelId="{B266C483-1648-434B-8EC3-7B20EF31C553}">
      <dgm:prSet phldrT="[Text]"/>
      <dgm:spPr/>
      <dgm:t>
        <a:bodyPr/>
        <a:lstStyle/>
        <a:p>
          <a:r>
            <a:rPr lang="en-GB" dirty="0"/>
            <a:t>Assigned and user confirmed</a:t>
          </a:r>
        </a:p>
      </dgm:t>
    </dgm:pt>
    <dgm:pt modelId="{B9CC3375-F637-BA4B-9515-C0542989EAA9}" type="parTrans" cxnId="{2CC35711-5BB3-4542-9304-C39DA372C8D1}">
      <dgm:prSet/>
      <dgm:spPr/>
      <dgm:t>
        <a:bodyPr/>
        <a:lstStyle/>
        <a:p>
          <a:endParaRPr lang="en-GB"/>
        </a:p>
      </dgm:t>
    </dgm:pt>
    <dgm:pt modelId="{428B552E-1D2E-1944-828E-E59A142103AE}" type="sibTrans" cxnId="{2CC35711-5BB3-4542-9304-C39DA372C8D1}">
      <dgm:prSet/>
      <dgm:spPr/>
      <dgm:t>
        <a:bodyPr/>
        <a:lstStyle/>
        <a:p>
          <a:endParaRPr lang="en-GB"/>
        </a:p>
      </dgm:t>
    </dgm:pt>
    <dgm:pt modelId="{EDE0A480-DA60-844B-929E-9C31985A04E7}">
      <dgm:prSet custT="1"/>
      <dgm:spPr/>
      <dgm:t>
        <a:bodyPr/>
        <a:lstStyle/>
        <a:p>
          <a:r>
            <a:rPr lang="en-GB" sz="1100" dirty="0"/>
            <a:t>Completed</a:t>
          </a:r>
          <a:endParaRPr lang="en-GB" sz="2000" dirty="0"/>
        </a:p>
      </dgm:t>
    </dgm:pt>
    <dgm:pt modelId="{ABB653D1-8A26-9E47-ADFE-6D1B4CB7C884}" type="parTrans" cxnId="{448599EB-F5FC-004D-B2ED-5BCEFAC44E00}">
      <dgm:prSet/>
      <dgm:spPr/>
      <dgm:t>
        <a:bodyPr/>
        <a:lstStyle/>
        <a:p>
          <a:endParaRPr lang="en-GB"/>
        </a:p>
      </dgm:t>
    </dgm:pt>
    <dgm:pt modelId="{7B0D6865-5FD3-B840-835C-7B58A18B19B6}" type="sibTrans" cxnId="{448599EB-F5FC-004D-B2ED-5BCEFAC44E00}">
      <dgm:prSet/>
      <dgm:spPr/>
      <dgm:t>
        <a:bodyPr/>
        <a:lstStyle/>
        <a:p>
          <a:endParaRPr lang="en-GB"/>
        </a:p>
      </dgm:t>
    </dgm:pt>
    <dgm:pt modelId="{1CD4D12D-5157-6440-A165-B648DDF5179B}">
      <dgm:prSet/>
      <dgm:spPr/>
      <dgm:t>
        <a:bodyPr/>
        <a:lstStyle/>
        <a:p>
          <a:r>
            <a:rPr lang="en-GB" dirty="0"/>
            <a:t>Assignment completed the term, waiting for either unassign or extension</a:t>
          </a:r>
        </a:p>
      </dgm:t>
    </dgm:pt>
    <dgm:pt modelId="{F8AAFD71-A92A-6246-87EA-792CE9DDEB52}" type="parTrans" cxnId="{3037E9B4-8ABC-3B42-B8DA-8B9ABDE5793D}">
      <dgm:prSet/>
      <dgm:spPr/>
      <dgm:t>
        <a:bodyPr/>
        <a:lstStyle/>
        <a:p>
          <a:endParaRPr lang="en-GB"/>
        </a:p>
      </dgm:t>
    </dgm:pt>
    <dgm:pt modelId="{6EDCF8F2-DAAD-7442-B7B4-659EC5261C9B}" type="sibTrans" cxnId="{3037E9B4-8ABC-3B42-B8DA-8B9ABDE5793D}">
      <dgm:prSet/>
      <dgm:spPr/>
      <dgm:t>
        <a:bodyPr/>
        <a:lstStyle/>
        <a:p>
          <a:endParaRPr lang="en-GB"/>
        </a:p>
      </dgm:t>
    </dgm:pt>
    <dgm:pt modelId="{89B91D91-8517-2C42-9867-CBE60B6F4105}" type="pres">
      <dgm:prSet presAssocID="{AA435117-9002-2348-B403-A9E93E71035D}" presName="linearFlow" presStyleCnt="0">
        <dgm:presLayoutVars>
          <dgm:dir/>
          <dgm:animLvl val="lvl"/>
          <dgm:resizeHandles val="exact"/>
        </dgm:presLayoutVars>
      </dgm:prSet>
      <dgm:spPr/>
    </dgm:pt>
    <dgm:pt modelId="{63B9A52B-FE03-874C-A6EB-7E45906FCC1F}" type="pres">
      <dgm:prSet presAssocID="{D4A41632-4D41-154F-9F2C-97751AFCB489}" presName="composite" presStyleCnt="0"/>
      <dgm:spPr/>
    </dgm:pt>
    <dgm:pt modelId="{FFBF605E-97D5-3D42-A033-6E00FDE4B1A2}" type="pres">
      <dgm:prSet presAssocID="{D4A41632-4D41-154F-9F2C-97751AFCB489}" presName="parTx" presStyleLbl="node1" presStyleIdx="0" presStyleCnt="4">
        <dgm:presLayoutVars>
          <dgm:chMax val="0"/>
          <dgm:chPref val="0"/>
          <dgm:bulletEnabled val="1"/>
        </dgm:presLayoutVars>
      </dgm:prSet>
      <dgm:spPr/>
    </dgm:pt>
    <dgm:pt modelId="{E4FCFDAE-855C-5543-A81C-8119785387C7}" type="pres">
      <dgm:prSet presAssocID="{D4A41632-4D41-154F-9F2C-97751AFCB489}" presName="parSh" presStyleLbl="node1" presStyleIdx="0" presStyleCnt="4"/>
      <dgm:spPr/>
    </dgm:pt>
    <dgm:pt modelId="{CF76E076-6B84-0549-B93E-B00D1158BBAF}" type="pres">
      <dgm:prSet presAssocID="{D4A41632-4D41-154F-9F2C-97751AFCB489}" presName="desTx" presStyleLbl="fgAcc1" presStyleIdx="0" presStyleCnt="4">
        <dgm:presLayoutVars>
          <dgm:bulletEnabled val="1"/>
        </dgm:presLayoutVars>
      </dgm:prSet>
      <dgm:spPr/>
    </dgm:pt>
    <dgm:pt modelId="{134F209A-D36C-9A42-87D7-A3075921EE16}" type="pres">
      <dgm:prSet presAssocID="{CEC93CE0-DF81-0143-AF5C-461AC9C52CFA}" presName="sibTrans" presStyleLbl="sibTrans2D1" presStyleIdx="0" presStyleCnt="3"/>
      <dgm:spPr/>
    </dgm:pt>
    <dgm:pt modelId="{F29F4F45-AD0F-974D-9E33-26DBE869E261}" type="pres">
      <dgm:prSet presAssocID="{CEC93CE0-DF81-0143-AF5C-461AC9C52CFA}" presName="connTx" presStyleLbl="sibTrans2D1" presStyleIdx="0" presStyleCnt="3"/>
      <dgm:spPr/>
    </dgm:pt>
    <dgm:pt modelId="{3044B57B-6945-A444-9053-7E0DF98351A7}" type="pres">
      <dgm:prSet presAssocID="{540289F9-281F-F449-9403-0C8D5BD5BBBA}" presName="composite" presStyleCnt="0"/>
      <dgm:spPr/>
    </dgm:pt>
    <dgm:pt modelId="{37B78ADD-2727-504F-8662-ED21F22B3354}" type="pres">
      <dgm:prSet presAssocID="{540289F9-281F-F449-9403-0C8D5BD5BBBA}" presName="parTx" presStyleLbl="node1" presStyleIdx="0" presStyleCnt="4">
        <dgm:presLayoutVars>
          <dgm:chMax val="0"/>
          <dgm:chPref val="0"/>
          <dgm:bulletEnabled val="1"/>
        </dgm:presLayoutVars>
      </dgm:prSet>
      <dgm:spPr/>
    </dgm:pt>
    <dgm:pt modelId="{FFCC48F8-BB7A-B744-914E-F7CE79B3649A}" type="pres">
      <dgm:prSet presAssocID="{540289F9-281F-F449-9403-0C8D5BD5BBBA}" presName="parSh" presStyleLbl="node1" presStyleIdx="1" presStyleCnt="4"/>
      <dgm:spPr/>
    </dgm:pt>
    <dgm:pt modelId="{9D124737-DF2B-C547-A159-301EEFE757F4}" type="pres">
      <dgm:prSet presAssocID="{540289F9-281F-F449-9403-0C8D5BD5BBBA}" presName="desTx" presStyleLbl="fgAcc1" presStyleIdx="1" presStyleCnt="4">
        <dgm:presLayoutVars>
          <dgm:bulletEnabled val="1"/>
        </dgm:presLayoutVars>
      </dgm:prSet>
      <dgm:spPr/>
    </dgm:pt>
    <dgm:pt modelId="{A8AF2D4E-8661-7B4D-90BD-BEF75C46FEE2}" type="pres">
      <dgm:prSet presAssocID="{BAA31FC3-7C61-D643-B9F1-4440B1DA2E80}" presName="sibTrans" presStyleLbl="sibTrans2D1" presStyleIdx="1" presStyleCnt="3"/>
      <dgm:spPr/>
    </dgm:pt>
    <dgm:pt modelId="{0CF40E38-16B8-5D45-92D1-1B9C7149A29C}" type="pres">
      <dgm:prSet presAssocID="{BAA31FC3-7C61-D643-B9F1-4440B1DA2E80}" presName="connTx" presStyleLbl="sibTrans2D1" presStyleIdx="1" presStyleCnt="3"/>
      <dgm:spPr/>
    </dgm:pt>
    <dgm:pt modelId="{94D51779-E78F-5943-B737-8778669C7427}" type="pres">
      <dgm:prSet presAssocID="{E93817C1-4765-7C49-8EEB-3BEB82C733CC}" presName="composite" presStyleCnt="0"/>
      <dgm:spPr/>
    </dgm:pt>
    <dgm:pt modelId="{2CFA82B5-6859-734E-BE02-CA905ABAFC18}" type="pres">
      <dgm:prSet presAssocID="{E93817C1-4765-7C49-8EEB-3BEB82C733CC}" presName="parTx" presStyleLbl="node1" presStyleIdx="1" presStyleCnt="4">
        <dgm:presLayoutVars>
          <dgm:chMax val="0"/>
          <dgm:chPref val="0"/>
          <dgm:bulletEnabled val="1"/>
        </dgm:presLayoutVars>
      </dgm:prSet>
      <dgm:spPr/>
    </dgm:pt>
    <dgm:pt modelId="{EF0F422B-DC68-2949-A6BE-4944200549BE}" type="pres">
      <dgm:prSet presAssocID="{E93817C1-4765-7C49-8EEB-3BEB82C733CC}" presName="parSh" presStyleLbl="node1" presStyleIdx="2" presStyleCnt="4"/>
      <dgm:spPr/>
    </dgm:pt>
    <dgm:pt modelId="{62F509DD-18BD-BD44-8A7E-D52415521169}" type="pres">
      <dgm:prSet presAssocID="{E93817C1-4765-7C49-8EEB-3BEB82C733CC}" presName="desTx" presStyleLbl="fgAcc1" presStyleIdx="2" presStyleCnt="4">
        <dgm:presLayoutVars>
          <dgm:bulletEnabled val="1"/>
        </dgm:presLayoutVars>
      </dgm:prSet>
      <dgm:spPr/>
    </dgm:pt>
    <dgm:pt modelId="{015C1352-7F9D-2240-AE72-E8EFF1C63BA8}" type="pres">
      <dgm:prSet presAssocID="{880AF277-961C-8D40-A77A-D4340EBC4F60}" presName="sibTrans" presStyleLbl="sibTrans2D1" presStyleIdx="2" presStyleCnt="3"/>
      <dgm:spPr/>
    </dgm:pt>
    <dgm:pt modelId="{B6189E3C-C9FF-3D42-BCBF-95CEF30A0F8F}" type="pres">
      <dgm:prSet presAssocID="{880AF277-961C-8D40-A77A-D4340EBC4F60}" presName="connTx" presStyleLbl="sibTrans2D1" presStyleIdx="2" presStyleCnt="3"/>
      <dgm:spPr/>
    </dgm:pt>
    <dgm:pt modelId="{902609FD-A8A8-7944-A14F-A2D40FF23ACB}" type="pres">
      <dgm:prSet presAssocID="{EDE0A480-DA60-844B-929E-9C31985A04E7}" presName="composite" presStyleCnt="0"/>
      <dgm:spPr/>
    </dgm:pt>
    <dgm:pt modelId="{0987BFB5-9917-3845-B834-582C090B5416}" type="pres">
      <dgm:prSet presAssocID="{EDE0A480-DA60-844B-929E-9C31985A04E7}" presName="parTx" presStyleLbl="node1" presStyleIdx="2" presStyleCnt="4">
        <dgm:presLayoutVars>
          <dgm:chMax val="0"/>
          <dgm:chPref val="0"/>
          <dgm:bulletEnabled val="1"/>
        </dgm:presLayoutVars>
      </dgm:prSet>
      <dgm:spPr/>
    </dgm:pt>
    <dgm:pt modelId="{6CB64A4D-9F2E-704B-B8D2-5E665E49EBBB}" type="pres">
      <dgm:prSet presAssocID="{EDE0A480-DA60-844B-929E-9C31985A04E7}" presName="parSh" presStyleLbl="node1" presStyleIdx="3" presStyleCnt="4"/>
      <dgm:spPr/>
    </dgm:pt>
    <dgm:pt modelId="{7D540150-235D-A74B-8093-958F3A650DBD}" type="pres">
      <dgm:prSet presAssocID="{EDE0A480-DA60-844B-929E-9C31985A04E7}" presName="desTx" presStyleLbl="fgAcc1" presStyleIdx="3" presStyleCnt="4">
        <dgm:presLayoutVars>
          <dgm:bulletEnabled val="1"/>
        </dgm:presLayoutVars>
      </dgm:prSet>
      <dgm:spPr/>
    </dgm:pt>
  </dgm:ptLst>
  <dgm:cxnLst>
    <dgm:cxn modelId="{19C0CF02-A0DD-594C-9676-C7D10872BA6F}" srcId="{AA435117-9002-2348-B403-A9E93E71035D}" destId="{D4A41632-4D41-154F-9F2C-97751AFCB489}" srcOrd="0" destOrd="0" parTransId="{218ECD3D-29E7-A54C-A383-4BFDC89A2C32}" sibTransId="{CEC93CE0-DF81-0143-AF5C-461AC9C52CFA}"/>
    <dgm:cxn modelId="{D04AFB06-5337-294A-8252-3E60D2E6878E}" type="presOf" srcId="{880AF277-961C-8D40-A77A-D4340EBC4F60}" destId="{B6189E3C-C9FF-3D42-BCBF-95CEF30A0F8F}" srcOrd="1" destOrd="0" presId="urn:microsoft.com/office/officeart/2005/8/layout/process3"/>
    <dgm:cxn modelId="{A63AD10A-AF71-2E4A-AD58-5291E21BAD67}" type="presOf" srcId="{EDE0A480-DA60-844B-929E-9C31985A04E7}" destId="{6CB64A4D-9F2E-704B-B8D2-5E665E49EBBB}" srcOrd="1" destOrd="0" presId="urn:microsoft.com/office/officeart/2005/8/layout/process3"/>
    <dgm:cxn modelId="{224CB40B-F173-E345-B360-20AE35B9376D}" type="presOf" srcId="{B266C483-1648-434B-8EC3-7B20EF31C553}" destId="{62F509DD-18BD-BD44-8A7E-D52415521169}" srcOrd="0" destOrd="0" presId="urn:microsoft.com/office/officeart/2005/8/layout/process3"/>
    <dgm:cxn modelId="{51E2370E-F288-284C-8B2E-AF88C1109A24}" type="presOf" srcId="{D4A41632-4D41-154F-9F2C-97751AFCB489}" destId="{FFBF605E-97D5-3D42-A033-6E00FDE4B1A2}" srcOrd="0" destOrd="0" presId="urn:microsoft.com/office/officeart/2005/8/layout/process3"/>
    <dgm:cxn modelId="{2CC35711-5BB3-4542-9304-C39DA372C8D1}" srcId="{E93817C1-4765-7C49-8EEB-3BEB82C733CC}" destId="{B266C483-1648-434B-8EC3-7B20EF31C553}" srcOrd="0" destOrd="0" parTransId="{B9CC3375-F637-BA4B-9515-C0542989EAA9}" sibTransId="{428B552E-1D2E-1944-828E-E59A142103AE}"/>
    <dgm:cxn modelId="{753BD51F-FD09-A348-A46D-DE8BB891275F}" type="presOf" srcId="{C595D4A0-4401-C64A-A00A-96870EDC80A1}" destId="{CF76E076-6B84-0549-B93E-B00D1158BBAF}" srcOrd="0" destOrd="0" presId="urn:microsoft.com/office/officeart/2005/8/layout/process3"/>
    <dgm:cxn modelId="{2C4D5232-F525-364F-AFDD-30390E9154C1}" type="presOf" srcId="{CEC93CE0-DF81-0143-AF5C-461AC9C52CFA}" destId="{F29F4F45-AD0F-974D-9E33-26DBE869E261}" srcOrd="1" destOrd="0" presId="urn:microsoft.com/office/officeart/2005/8/layout/process3"/>
    <dgm:cxn modelId="{1AB9724A-B526-DF4C-8256-B4AABE13E1C2}" type="presOf" srcId="{880AF277-961C-8D40-A77A-D4340EBC4F60}" destId="{015C1352-7F9D-2240-AE72-E8EFF1C63BA8}" srcOrd="0" destOrd="0" presId="urn:microsoft.com/office/officeart/2005/8/layout/process3"/>
    <dgm:cxn modelId="{EDB3074C-E4E1-C34A-A9EC-5F35988448E9}" srcId="{540289F9-281F-F449-9403-0C8D5BD5BBBA}" destId="{DE733EA3-1426-1647-82EB-D54D016896B5}" srcOrd="0" destOrd="0" parTransId="{A467D032-5367-4649-A335-71766A73424E}" sibTransId="{E9AC2D92-0140-F441-BC2B-EE64F3521E26}"/>
    <dgm:cxn modelId="{6668B44C-5BBA-D142-861C-480C55E718F3}" type="presOf" srcId="{540289F9-281F-F449-9403-0C8D5BD5BBBA}" destId="{FFCC48F8-BB7A-B744-914E-F7CE79B3649A}" srcOrd="1" destOrd="0" presId="urn:microsoft.com/office/officeart/2005/8/layout/process3"/>
    <dgm:cxn modelId="{8FC2CF60-3BB8-5748-A393-B62415A092FD}" type="presOf" srcId="{BAA31FC3-7C61-D643-B9F1-4440B1DA2E80}" destId="{0CF40E38-16B8-5D45-92D1-1B9C7149A29C}" srcOrd="1" destOrd="0" presId="urn:microsoft.com/office/officeart/2005/8/layout/process3"/>
    <dgm:cxn modelId="{86F51662-8215-754C-B39D-DA37140E418A}" type="presOf" srcId="{DE733EA3-1426-1647-82EB-D54D016896B5}" destId="{9D124737-DF2B-C547-A159-301EEFE757F4}" srcOrd="0" destOrd="0" presId="urn:microsoft.com/office/officeart/2005/8/layout/process3"/>
    <dgm:cxn modelId="{40AD2265-9D17-6442-A454-B9E8527C6C22}" type="presOf" srcId="{E93817C1-4765-7C49-8EEB-3BEB82C733CC}" destId="{EF0F422B-DC68-2949-A6BE-4944200549BE}" srcOrd="1" destOrd="0" presId="urn:microsoft.com/office/officeart/2005/8/layout/process3"/>
    <dgm:cxn modelId="{3514E273-A98A-D140-BA10-C9F4056BA440}" type="presOf" srcId="{D4A41632-4D41-154F-9F2C-97751AFCB489}" destId="{E4FCFDAE-855C-5543-A81C-8119785387C7}" srcOrd="1" destOrd="0" presId="urn:microsoft.com/office/officeart/2005/8/layout/process3"/>
    <dgm:cxn modelId="{C180B07A-6DCB-1F48-BB49-A9466E870C86}" srcId="{D4A41632-4D41-154F-9F2C-97751AFCB489}" destId="{C595D4A0-4401-C64A-A00A-96870EDC80A1}" srcOrd="0" destOrd="0" parTransId="{D68D4A47-A6DD-414B-81A3-163D107401BE}" sibTransId="{B726D2B1-5D1B-0646-8BF2-74CD3B19E7E2}"/>
    <dgm:cxn modelId="{D86D3981-0D7A-B447-846B-CB87A670AD68}" type="presOf" srcId="{CEC93CE0-DF81-0143-AF5C-461AC9C52CFA}" destId="{134F209A-D36C-9A42-87D7-A3075921EE16}" srcOrd="0" destOrd="0" presId="urn:microsoft.com/office/officeart/2005/8/layout/process3"/>
    <dgm:cxn modelId="{7216F786-8EE0-7642-8C41-A68523AC5B19}" type="presOf" srcId="{1CD4D12D-5157-6440-A165-B648DDF5179B}" destId="{7D540150-235D-A74B-8093-958F3A650DBD}" srcOrd="0" destOrd="0" presId="urn:microsoft.com/office/officeart/2005/8/layout/process3"/>
    <dgm:cxn modelId="{CBE3F8AF-842F-1645-95F7-DCB1C467D127}" srcId="{AA435117-9002-2348-B403-A9E93E71035D}" destId="{540289F9-281F-F449-9403-0C8D5BD5BBBA}" srcOrd="1" destOrd="0" parTransId="{6742F719-240B-7C41-9166-D63D2CE2C731}" sibTransId="{BAA31FC3-7C61-D643-B9F1-4440B1DA2E80}"/>
    <dgm:cxn modelId="{3037E9B4-8ABC-3B42-B8DA-8B9ABDE5793D}" srcId="{EDE0A480-DA60-844B-929E-9C31985A04E7}" destId="{1CD4D12D-5157-6440-A165-B648DDF5179B}" srcOrd="0" destOrd="0" parTransId="{F8AAFD71-A92A-6246-87EA-792CE9DDEB52}" sibTransId="{6EDCF8F2-DAAD-7442-B7B4-659EC5261C9B}"/>
    <dgm:cxn modelId="{000F4BCB-549B-6C40-AE4A-BE48A2ED5FA3}" type="presOf" srcId="{E93817C1-4765-7C49-8EEB-3BEB82C733CC}" destId="{2CFA82B5-6859-734E-BE02-CA905ABAFC18}" srcOrd="0" destOrd="0" presId="urn:microsoft.com/office/officeart/2005/8/layout/process3"/>
    <dgm:cxn modelId="{549B17CD-32D0-9B49-B632-42217A598C58}" type="presOf" srcId="{AA435117-9002-2348-B403-A9E93E71035D}" destId="{89B91D91-8517-2C42-9867-CBE60B6F4105}" srcOrd="0" destOrd="0" presId="urn:microsoft.com/office/officeart/2005/8/layout/process3"/>
    <dgm:cxn modelId="{0A34F5CF-564B-2C47-BAB8-02E09D98A816}" type="presOf" srcId="{EDE0A480-DA60-844B-929E-9C31985A04E7}" destId="{0987BFB5-9917-3845-B834-582C090B5416}" srcOrd="0" destOrd="0" presId="urn:microsoft.com/office/officeart/2005/8/layout/process3"/>
    <dgm:cxn modelId="{3354F9E1-B9B2-5944-AA73-5BF4CC7C8F43}" type="presOf" srcId="{540289F9-281F-F449-9403-0C8D5BD5BBBA}" destId="{37B78ADD-2727-504F-8662-ED21F22B3354}" srcOrd="0" destOrd="0" presId="urn:microsoft.com/office/officeart/2005/8/layout/process3"/>
    <dgm:cxn modelId="{448599EB-F5FC-004D-B2ED-5BCEFAC44E00}" srcId="{AA435117-9002-2348-B403-A9E93E71035D}" destId="{EDE0A480-DA60-844B-929E-9C31985A04E7}" srcOrd="3" destOrd="0" parTransId="{ABB653D1-8A26-9E47-ADFE-6D1B4CB7C884}" sibTransId="{7B0D6865-5FD3-B840-835C-7B58A18B19B6}"/>
    <dgm:cxn modelId="{53BE7DF4-6534-0D4A-8B13-BD07AE4A1171}" srcId="{AA435117-9002-2348-B403-A9E93E71035D}" destId="{E93817C1-4765-7C49-8EEB-3BEB82C733CC}" srcOrd="2" destOrd="0" parTransId="{D4CCC730-D316-7B4B-A41A-C2FDB71C0A66}" sibTransId="{880AF277-961C-8D40-A77A-D4340EBC4F60}"/>
    <dgm:cxn modelId="{BF8956FA-F15C-7741-8E6D-A09452C6FD30}" type="presOf" srcId="{BAA31FC3-7C61-D643-B9F1-4440B1DA2E80}" destId="{A8AF2D4E-8661-7B4D-90BD-BEF75C46FEE2}" srcOrd="0" destOrd="0" presId="urn:microsoft.com/office/officeart/2005/8/layout/process3"/>
    <dgm:cxn modelId="{E0CDD90F-2C68-0E49-A161-2D991E20FBCD}" type="presParOf" srcId="{89B91D91-8517-2C42-9867-CBE60B6F4105}" destId="{63B9A52B-FE03-874C-A6EB-7E45906FCC1F}" srcOrd="0" destOrd="0" presId="urn:microsoft.com/office/officeart/2005/8/layout/process3"/>
    <dgm:cxn modelId="{27CD0D9A-0745-7E49-ABDF-8A5667683D0A}" type="presParOf" srcId="{63B9A52B-FE03-874C-A6EB-7E45906FCC1F}" destId="{FFBF605E-97D5-3D42-A033-6E00FDE4B1A2}" srcOrd="0" destOrd="0" presId="urn:microsoft.com/office/officeart/2005/8/layout/process3"/>
    <dgm:cxn modelId="{56EAE3F8-5F56-B045-BA29-4AD1BD308454}" type="presParOf" srcId="{63B9A52B-FE03-874C-A6EB-7E45906FCC1F}" destId="{E4FCFDAE-855C-5543-A81C-8119785387C7}" srcOrd="1" destOrd="0" presId="urn:microsoft.com/office/officeart/2005/8/layout/process3"/>
    <dgm:cxn modelId="{C75D5390-FF26-0246-BBCF-842AFDC12EF7}" type="presParOf" srcId="{63B9A52B-FE03-874C-A6EB-7E45906FCC1F}" destId="{CF76E076-6B84-0549-B93E-B00D1158BBAF}" srcOrd="2" destOrd="0" presId="urn:microsoft.com/office/officeart/2005/8/layout/process3"/>
    <dgm:cxn modelId="{5285C321-3AED-BD48-9474-402B6445FF54}" type="presParOf" srcId="{89B91D91-8517-2C42-9867-CBE60B6F4105}" destId="{134F209A-D36C-9A42-87D7-A3075921EE16}" srcOrd="1" destOrd="0" presId="urn:microsoft.com/office/officeart/2005/8/layout/process3"/>
    <dgm:cxn modelId="{B112C3D4-B62D-7F4C-A8BF-BD254DFBBEA0}" type="presParOf" srcId="{134F209A-D36C-9A42-87D7-A3075921EE16}" destId="{F29F4F45-AD0F-974D-9E33-26DBE869E261}" srcOrd="0" destOrd="0" presId="urn:microsoft.com/office/officeart/2005/8/layout/process3"/>
    <dgm:cxn modelId="{5BDE396A-93AC-D641-90E2-7B97A0631548}" type="presParOf" srcId="{89B91D91-8517-2C42-9867-CBE60B6F4105}" destId="{3044B57B-6945-A444-9053-7E0DF98351A7}" srcOrd="2" destOrd="0" presId="urn:microsoft.com/office/officeart/2005/8/layout/process3"/>
    <dgm:cxn modelId="{3C1B1940-8A10-E84F-9432-62B33DE0FB43}" type="presParOf" srcId="{3044B57B-6945-A444-9053-7E0DF98351A7}" destId="{37B78ADD-2727-504F-8662-ED21F22B3354}" srcOrd="0" destOrd="0" presId="urn:microsoft.com/office/officeart/2005/8/layout/process3"/>
    <dgm:cxn modelId="{9478CA3F-64EC-A34D-B61D-500056A73688}" type="presParOf" srcId="{3044B57B-6945-A444-9053-7E0DF98351A7}" destId="{FFCC48F8-BB7A-B744-914E-F7CE79B3649A}" srcOrd="1" destOrd="0" presId="urn:microsoft.com/office/officeart/2005/8/layout/process3"/>
    <dgm:cxn modelId="{6E5A3FBA-5856-934F-95B8-3DF15355C463}" type="presParOf" srcId="{3044B57B-6945-A444-9053-7E0DF98351A7}" destId="{9D124737-DF2B-C547-A159-301EEFE757F4}" srcOrd="2" destOrd="0" presId="urn:microsoft.com/office/officeart/2005/8/layout/process3"/>
    <dgm:cxn modelId="{41748C64-C96C-C249-ABBD-3EA2CD6A9B69}" type="presParOf" srcId="{89B91D91-8517-2C42-9867-CBE60B6F4105}" destId="{A8AF2D4E-8661-7B4D-90BD-BEF75C46FEE2}" srcOrd="3" destOrd="0" presId="urn:microsoft.com/office/officeart/2005/8/layout/process3"/>
    <dgm:cxn modelId="{C5B6E478-F455-3E4A-8094-13058D149C56}" type="presParOf" srcId="{A8AF2D4E-8661-7B4D-90BD-BEF75C46FEE2}" destId="{0CF40E38-16B8-5D45-92D1-1B9C7149A29C}" srcOrd="0" destOrd="0" presId="urn:microsoft.com/office/officeart/2005/8/layout/process3"/>
    <dgm:cxn modelId="{A904FCFE-2DB6-0B45-8019-84EBBB9DA587}" type="presParOf" srcId="{89B91D91-8517-2C42-9867-CBE60B6F4105}" destId="{94D51779-E78F-5943-B737-8778669C7427}" srcOrd="4" destOrd="0" presId="urn:microsoft.com/office/officeart/2005/8/layout/process3"/>
    <dgm:cxn modelId="{43219A3E-7AB9-CE40-96EE-29A88CFAF4CC}" type="presParOf" srcId="{94D51779-E78F-5943-B737-8778669C7427}" destId="{2CFA82B5-6859-734E-BE02-CA905ABAFC18}" srcOrd="0" destOrd="0" presId="urn:microsoft.com/office/officeart/2005/8/layout/process3"/>
    <dgm:cxn modelId="{3260ABD6-B5DE-0944-8393-E55504937E7B}" type="presParOf" srcId="{94D51779-E78F-5943-B737-8778669C7427}" destId="{EF0F422B-DC68-2949-A6BE-4944200549BE}" srcOrd="1" destOrd="0" presId="urn:microsoft.com/office/officeart/2005/8/layout/process3"/>
    <dgm:cxn modelId="{5D7A21C0-C41C-824F-A748-FEA7E1694E2D}" type="presParOf" srcId="{94D51779-E78F-5943-B737-8778669C7427}" destId="{62F509DD-18BD-BD44-8A7E-D52415521169}" srcOrd="2" destOrd="0" presId="urn:microsoft.com/office/officeart/2005/8/layout/process3"/>
    <dgm:cxn modelId="{67DB9DAD-F337-C34F-9B9B-9793FD4ABD45}" type="presParOf" srcId="{89B91D91-8517-2C42-9867-CBE60B6F4105}" destId="{015C1352-7F9D-2240-AE72-E8EFF1C63BA8}" srcOrd="5" destOrd="0" presId="urn:microsoft.com/office/officeart/2005/8/layout/process3"/>
    <dgm:cxn modelId="{92915D62-ED1D-C94C-96E6-421DC8B9C5CB}" type="presParOf" srcId="{015C1352-7F9D-2240-AE72-E8EFF1C63BA8}" destId="{B6189E3C-C9FF-3D42-BCBF-95CEF30A0F8F}" srcOrd="0" destOrd="0" presId="urn:microsoft.com/office/officeart/2005/8/layout/process3"/>
    <dgm:cxn modelId="{499D63CB-BFE9-6D4A-A6E3-AA347F2C315C}" type="presParOf" srcId="{89B91D91-8517-2C42-9867-CBE60B6F4105}" destId="{902609FD-A8A8-7944-A14F-A2D40FF23ACB}" srcOrd="6" destOrd="0" presId="urn:microsoft.com/office/officeart/2005/8/layout/process3"/>
    <dgm:cxn modelId="{CFB3CCF4-9995-8C47-823A-AE6B87A7B923}" type="presParOf" srcId="{902609FD-A8A8-7944-A14F-A2D40FF23ACB}" destId="{0987BFB5-9917-3845-B834-582C090B5416}" srcOrd="0" destOrd="0" presId="urn:microsoft.com/office/officeart/2005/8/layout/process3"/>
    <dgm:cxn modelId="{E74FD78F-AA48-BF4C-9200-7C5188BB1462}" type="presParOf" srcId="{902609FD-A8A8-7944-A14F-A2D40FF23ACB}" destId="{6CB64A4D-9F2E-704B-B8D2-5E665E49EBBB}" srcOrd="1" destOrd="0" presId="urn:microsoft.com/office/officeart/2005/8/layout/process3"/>
    <dgm:cxn modelId="{4F28AE71-0D5E-B944-A1F0-51836759AF4C}" type="presParOf" srcId="{902609FD-A8A8-7944-A14F-A2D40FF23ACB}" destId="{7D540150-235D-A74B-8093-958F3A650DBD}" srcOrd="2" destOrd="0" presId="urn:microsoft.com/office/officeart/2005/8/layout/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3D77B-7C3C-5245-AAA5-64051E6F1319}">
      <dsp:nvSpPr>
        <dsp:cNvPr id="0" name=""/>
        <dsp:cNvSpPr/>
      </dsp:nvSpPr>
      <dsp:spPr>
        <a:xfrm>
          <a:off x="0" y="584"/>
          <a:ext cx="7367134"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D23BF-1E26-1D42-A760-967E6D4E81B4}">
      <dsp:nvSpPr>
        <dsp:cNvPr id="0" name=""/>
        <dsp:cNvSpPr/>
      </dsp:nvSpPr>
      <dsp:spPr>
        <a:xfrm>
          <a:off x="0" y="584"/>
          <a:ext cx="7367134" cy="9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Ease of Learning and Use</a:t>
          </a:r>
          <a:r>
            <a:rPr lang="en-GB" sz="2000" kern="1200" dirty="0"/>
            <a:t>: HTML, CSS, and JavaScript are fundamental technologies that are easy to use and widely supported, making them perfect for front-end development.</a:t>
          </a:r>
          <a:endParaRPr lang="en-US" sz="2000" kern="1200" dirty="0"/>
        </a:p>
      </dsp:txBody>
      <dsp:txXfrm>
        <a:off x="0" y="584"/>
        <a:ext cx="7367134" cy="956696"/>
      </dsp:txXfrm>
    </dsp:sp>
    <dsp:sp modelId="{15DBFF50-8C72-3944-BE06-0B4B45CC3E7C}">
      <dsp:nvSpPr>
        <dsp:cNvPr id="0" name=""/>
        <dsp:cNvSpPr/>
      </dsp:nvSpPr>
      <dsp:spPr>
        <a:xfrm>
          <a:off x="0" y="957280"/>
          <a:ext cx="7367134"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31DAFB-D2C8-7448-B593-EB1B5CA03914}">
      <dsp:nvSpPr>
        <dsp:cNvPr id="0" name=""/>
        <dsp:cNvSpPr/>
      </dsp:nvSpPr>
      <dsp:spPr>
        <a:xfrm>
          <a:off x="0" y="957280"/>
          <a:ext cx="7367134" cy="9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Harmonious Language</a:t>
          </a:r>
          <a:r>
            <a:rPr lang="en-GB" sz="2000" kern="1200" dirty="0"/>
            <a:t>: Using JavaScript for both the front and back end streamlines the development process to promote code reuse and a unified development environment.</a:t>
          </a:r>
          <a:endParaRPr lang="en-US" sz="2000" kern="1200" dirty="0"/>
        </a:p>
      </dsp:txBody>
      <dsp:txXfrm>
        <a:off x="0" y="957280"/>
        <a:ext cx="7367134" cy="956696"/>
      </dsp:txXfrm>
    </dsp:sp>
    <dsp:sp modelId="{BCB85FE6-5230-C246-BA72-87A7DCC31A52}">
      <dsp:nvSpPr>
        <dsp:cNvPr id="0" name=""/>
        <dsp:cNvSpPr/>
      </dsp:nvSpPr>
      <dsp:spPr>
        <a:xfrm>
          <a:off x="0" y="1913977"/>
          <a:ext cx="7367134"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DA26E4-3926-6C4E-AC28-A0CC9606C9D5}">
      <dsp:nvSpPr>
        <dsp:cNvPr id="0" name=""/>
        <dsp:cNvSpPr/>
      </dsp:nvSpPr>
      <dsp:spPr>
        <a:xfrm>
          <a:off x="0" y="1913977"/>
          <a:ext cx="7367134" cy="9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GB" sz="2100" b="1" i="0" kern="1200" dirty="0"/>
            <a:t>Dynamic Content Generation:</a:t>
          </a:r>
          <a:r>
            <a:rPr lang="en-GB" sz="2100" b="0" i="0" kern="1200" dirty="0"/>
            <a:t> EJS enables dynamic content generation on the server-side, allowing for the creation of reusable templates with embedded JavaScript logic.</a:t>
          </a:r>
        </a:p>
      </dsp:txBody>
      <dsp:txXfrm>
        <a:off x="0" y="1913977"/>
        <a:ext cx="7367134" cy="956696"/>
      </dsp:txXfrm>
    </dsp:sp>
    <dsp:sp modelId="{9A2D4847-0188-224F-AB84-0D53545C607A}">
      <dsp:nvSpPr>
        <dsp:cNvPr id="0" name=""/>
        <dsp:cNvSpPr/>
      </dsp:nvSpPr>
      <dsp:spPr>
        <a:xfrm>
          <a:off x="0" y="2870674"/>
          <a:ext cx="7367134"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0D4F89-349F-5247-B544-B9E30E5A2869}">
      <dsp:nvSpPr>
        <dsp:cNvPr id="0" name=""/>
        <dsp:cNvSpPr/>
      </dsp:nvSpPr>
      <dsp:spPr>
        <a:xfrm>
          <a:off x="0" y="2870674"/>
          <a:ext cx="7367134" cy="9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Extensibility and Community Support</a:t>
          </a:r>
          <a:r>
            <a:rPr lang="en-GB" sz="2000" kern="1200" dirty="0"/>
            <a:t>: Both Node.js and PostgreSQL have comprehensive libraries, reducing development time and increasing the availability of support and resources.</a:t>
          </a:r>
          <a:endParaRPr lang="en-US" sz="2000" kern="1200" dirty="0"/>
        </a:p>
      </dsp:txBody>
      <dsp:txXfrm>
        <a:off x="0" y="2870674"/>
        <a:ext cx="7367134" cy="956696"/>
      </dsp:txXfrm>
    </dsp:sp>
    <dsp:sp modelId="{39FF8936-E6BC-B34D-BD28-0641E5E91728}">
      <dsp:nvSpPr>
        <dsp:cNvPr id="0" name=""/>
        <dsp:cNvSpPr/>
      </dsp:nvSpPr>
      <dsp:spPr>
        <a:xfrm>
          <a:off x="0" y="3827371"/>
          <a:ext cx="7367134" cy="0"/>
        </a:xfrm>
        <a:prstGeom prst="lin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6A35BD-2CF8-0F41-A1D8-40E488ADC03C}">
      <dsp:nvSpPr>
        <dsp:cNvPr id="0" name=""/>
        <dsp:cNvSpPr/>
      </dsp:nvSpPr>
      <dsp:spPr>
        <a:xfrm>
          <a:off x="0" y="3827371"/>
          <a:ext cx="7367134" cy="956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t>Robust Data Management</a:t>
          </a:r>
          <a:r>
            <a:rPr lang="en-GB" sz="2000" kern="1200" dirty="0"/>
            <a:t>: PostgreSQL's advanced features and substantial compliance with ACID properties ensure reliable and robust data management, essential for any application handling user data.</a:t>
          </a:r>
          <a:endParaRPr lang="en-US" sz="2000" kern="1200" dirty="0"/>
        </a:p>
      </dsp:txBody>
      <dsp:txXfrm>
        <a:off x="0" y="3827371"/>
        <a:ext cx="7367134" cy="956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CFDAE-855C-5543-A81C-8119785387C7}">
      <dsp:nvSpPr>
        <dsp:cNvPr id="0" name=""/>
        <dsp:cNvSpPr/>
      </dsp:nvSpPr>
      <dsp:spPr>
        <a:xfrm>
          <a:off x="649" y="299581"/>
          <a:ext cx="816181" cy="388799"/>
        </a:xfrm>
        <a:prstGeom prst="roundRect">
          <a:avLst>
            <a:gd name="adj" fmla="val 10000"/>
          </a:avLst>
        </a:prstGeom>
        <a:solidFill>
          <a:schemeClr val="accent5">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100" kern="1200" dirty="0"/>
            <a:t>Null</a:t>
          </a:r>
          <a:endParaRPr lang="en-GB" sz="2000" kern="1200" dirty="0"/>
        </a:p>
      </dsp:txBody>
      <dsp:txXfrm>
        <a:off x="649" y="299581"/>
        <a:ext cx="816181" cy="259200"/>
      </dsp:txXfrm>
    </dsp:sp>
    <dsp:sp modelId="{CF76E076-6B84-0549-B93E-B00D1158BBAF}">
      <dsp:nvSpPr>
        <dsp:cNvPr id="0" name=""/>
        <dsp:cNvSpPr/>
      </dsp:nvSpPr>
      <dsp:spPr>
        <a:xfrm>
          <a:off x="167819" y="558781"/>
          <a:ext cx="816181" cy="961874"/>
        </a:xfrm>
        <a:prstGeom prst="roundRect">
          <a:avLst>
            <a:gd name="adj" fmla="val 10000"/>
          </a:avLst>
        </a:prstGeom>
        <a:solidFill>
          <a:schemeClr val="lt1">
            <a:alpha val="90000"/>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GB" sz="900" kern="1200" dirty="0"/>
            <a:t>Unassigned Plot</a:t>
          </a:r>
        </a:p>
      </dsp:txBody>
      <dsp:txXfrm>
        <a:off x="191724" y="582686"/>
        <a:ext cx="768371" cy="914064"/>
      </dsp:txXfrm>
    </dsp:sp>
    <dsp:sp modelId="{134F209A-D36C-9A42-87D7-A3075921EE16}">
      <dsp:nvSpPr>
        <dsp:cNvPr id="0" name=""/>
        <dsp:cNvSpPr/>
      </dsp:nvSpPr>
      <dsp:spPr>
        <a:xfrm>
          <a:off x="940561" y="327578"/>
          <a:ext cx="262308" cy="203205"/>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940561" y="368219"/>
        <a:ext cx="201347" cy="121923"/>
      </dsp:txXfrm>
    </dsp:sp>
    <dsp:sp modelId="{FFCC48F8-BB7A-B744-914E-F7CE79B3649A}">
      <dsp:nvSpPr>
        <dsp:cNvPr id="0" name=""/>
        <dsp:cNvSpPr/>
      </dsp:nvSpPr>
      <dsp:spPr>
        <a:xfrm>
          <a:off x="1311752" y="299581"/>
          <a:ext cx="816181" cy="388799"/>
        </a:xfrm>
        <a:prstGeom prst="roundRect">
          <a:avLst>
            <a:gd name="adj" fmla="val 10000"/>
          </a:avLst>
        </a:prstGeom>
        <a:solidFill>
          <a:schemeClr val="accent5">
            <a:shade val="80000"/>
            <a:hueOff val="-88225"/>
            <a:satOff val="-7460"/>
            <a:lumOff val="105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100" kern="1200" dirty="0"/>
            <a:t>Pending</a:t>
          </a:r>
          <a:endParaRPr lang="en-GB" sz="2000" kern="1200" dirty="0"/>
        </a:p>
      </dsp:txBody>
      <dsp:txXfrm>
        <a:off x="1311752" y="299581"/>
        <a:ext cx="816181" cy="259200"/>
      </dsp:txXfrm>
    </dsp:sp>
    <dsp:sp modelId="{9D124737-DF2B-C547-A159-301EEFE757F4}">
      <dsp:nvSpPr>
        <dsp:cNvPr id="0" name=""/>
        <dsp:cNvSpPr/>
      </dsp:nvSpPr>
      <dsp:spPr>
        <a:xfrm>
          <a:off x="1478921" y="558781"/>
          <a:ext cx="816181" cy="961874"/>
        </a:xfrm>
        <a:prstGeom prst="roundRect">
          <a:avLst>
            <a:gd name="adj" fmla="val 10000"/>
          </a:avLst>
        </a:prstGeom>
        <a:solidFill>
          <a:schemeClr val="lt1">
            <a:alpha val="90000"/>
            <a:hueOff val="0"/>
            <a:satOff val="0"/>
            <a:lumOff val="0"/>
            <a:alphaOff val="0"/>
          </a:schemeClr>
        </a:solidFill>
        <a:ln w="15875" cap="flat" cmpd="sng" algn="ctr">
          <a:solidFill>
            <a:schemeClr val="accent5">
              <a:shade val="80000"/>
              <a:hueOff val="-88225"/>
              <a:satOff val="-7460"/>
              <a:lumOff val="105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GB" sz="900" kern="1200" dirty="0"/>
            <a:t>Assigned but waiting for user confirmation</a:t>
          </a:r>
        </a:p>
      </dsp:txBody>
      <dsp:txXfrm>
        <a:off x="1502826" y="582686"/>
        <a:ext cx="768371" cy="914064"/>
      </dsp:txXfrm>
    </dsp:sp>
    <dsp:sp modelId="{A8AF2D4E-8661-7B4D-90BD-BEF75C46FEE2}">
      <dsp:nvSpPr>
        <dsp:cNvPr id="0" name=""/>
        <dsp:cNvSpPr/>
      </dsp:nvSpPr>
      <dsp:spPr>
        <a:xfrm>
          <a:off x="2251663" y="327578"/>
          <a:ext cx="262308" cy="203205"/>
        </a:xfrm>
        <a:prstGeom prst="rightArrow">
          <a:avLst>
            <a:gd name="adj1" fmla="val 60000"/>
            <a:gd name="adj2" fmla="val 50000"/>
          </a:avLst>
        </a:prstGeom>
        <a:solidFill>
          <a:schemeClr val="accent5">
            <a:shade val="90000"/>
            <a:hueOff val="-132434"/>
            <a:satOff val="-11050"/>
            <a:lumOff val="147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2251663" y="368219"/>
        <a:ext cx="201347" cy="121923"/>
      </dsp:txXfrm>
    </dsp:sp>
    <dsp:sp modelId="{EF0F422B-DC68-2949-A6BE-4944200549BE}">
      <dsp:nvSpPr>
        <dsp:cNvPr id="0" name=""/>
        <dsp:cNvSpPr/>
      </dsp:nvSpPr>
      <dsp:spPr>
        <a:xfrm>
          <a:off x="2622854" y="299581"/>
          <a:ext cx="816181" cy="388799"/>
        </a:xfrm>
        <a:prstGeom prst="roundRect">
          <a:avLst>
            <a:gd name="adj" fmla="val 10000"/>
          </a:avLst>
        </a:prstGeom>
        <a:solidFill>
          <a:schemeClr val="accent5">
            <a:shade val="80000"/>
            <a:hueOff val="-176451"/>
            <a:satOff val="-14919"/>
            <a:lumOff val="210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100" kern="1200" dirty="0"/>
            <a:t>Active</a:t>
          </a:r>
          <a:endParaRPr lang="en-GB" sz="2000" kern="1200" dirty="0"/>
        </a:p>
      </dsp:txBody>
      <dsp:txXfrm>
        <a:off x="2622854" y="299581"/>
        <a:ext cx="816181" cy="259200"/>
      </dsp:txXfrm>
    </dsp:sp>
    <dsp:sp modelId="{62F509DD-18BD-BD44-8A7E-D52415521169}">
      <dsp:nvSpPr>
        <dsp:cNvPr id="0" name=""/>
        <dsp:cNvSpPr/>
      </dsp:nvSpPr>
      <dsp:spPr>
        <a:xfrm>
          <a:off x="2790024" y="558781"/>
          <a:ext cx="816181" cy="961874"/>
        </a:xfrm>
        <a:prstGeom prst="roundRect">
          <a:avLst>
            <a:gd name="adj" fmla="val 10000"/>
          </a:avLst>
        </a:prstGeom>
        <a:solidFill>
          <a:schemeClr val="lt1">
            <a:alpha val="90000"/>
            <a:hueOff val="0"/>
            <a:satOff val="0"/>
            <a:lumOff val="0"/>
            <a:alphaOff val="0"/>
          </a:schemeClr>
        </a:solidFill>
        <a:ln w="15875" cap="flat" cmpd="sng" algn="ctr">
          <a:solidFill>
            <a:schemeClr val="accent5">
              <a:shade val="80000"/>
              <a:hueOff val="-176451"/>
              <a:satOff val="-14919"/>
              <a:lumOff val="210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GB" sz="900" kern="1200" dirty="0"/>
            <a:t>Assigned and user confirmed</a:t>
          </a:r>
        </a:p>
      </dsp:txBody>
      <dsp:txXfrm>
        <a:off x="2813929" y="582686"/>
        <a:ext cx="768371" cy="914064"/>
      </dsp:txXfrm>
    </dsp:sp>
    <dsp:sp modelId="{015C1352-7F9D-2240-AE72-E8EFF1C63BA8}">
      <dsp:nvSpPr>
        <dsp:cNvPr id="0" name=""/>
        <dsp:cNvSpPr/>
      </dsp:nvSpPr>
      <dsp:spPr>
        <a:xfrm>
          <a:off x="3562766" y="327578"/>
          <a:ext cx="262308" cy="203205"/>
        </a:xfrm>
        <a:prstGeom prst="rightArrow">
          <a:avLst>
            <a:gd name="adj1" fmla="val 60000"/>
            <a:gd name="adj2" fmla="val 50000"/>
          </a:avLst>
        </a:prstGeom>
        <a:solidFill>
          <a:schemeClr val="accent5">
            <a:shade val="90000"/>
            <a:hueOff val="-264868"/>
            <a:satOff val="-22099"/>
            <a:lumOff val="295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GB" sz="700" kern="1200"/>
        </a:p>
      </dsp:txBody>
      <dsp:txXfrm>
        <a:off x="3562766" y="368219"/>
        <a:ext cx="201347" cy="121923"/>
      </dsp:txXfrm>
    </dsp:sp>
    <dsp:sp modelId="{6CB64A4D-9F2E-704B-B8D2-5E665E49EBBB}">
      <dsp:nvSpPr>
        <dsp:cNvPr id="0" name=""/>
        <dsp:cNvSpPr/>
      </dsp:nvSpPr>
      <dsp:spPr>
        <a:xfrm>
          <a:off x="3933957" y="299581"/>
          <a:ext cx="816181" cy="388799"/>
        </a:xfrm>
        <a:prstGeom prst="roundRect">
          <a:avLst>
            <a:gd name="adj" fmla="val 10000"/>
          </a:avLst>
        </a:prstGeom>
        <a:solidFill>
          <a:schemeClr val="accent5">
            <a:shade val="80000"/>
            <a:hueOff val="-264676"/>
            <a:satOff val="-22379"/>
            <a:lumOff val="315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n-GB" sz="1100" kern="1200" dirty="0"/>
            <a:t>Completed</a:t>
          </a:r>
          <a:endParaRPr lang="en-GB" sz="2000" kern="1200" dirty="0"/>
        </a:p>
      </dsp:txBody>
      <dsp:txXfrm>
        <a:off x="3933957" y="299581"/>
        <a:ext cx="816181" cy="259200"/>
      </dsp:txXfrm>
    </dsp:sp>
    <dsp:sp modelId="{7D540150-235D-A74B-8093-958F3A650DBD}">
      <dsp:nvSpPr>
        <dsp:cNvPr id="0" name=""/>
        <dsp:cNvSpPr/>
      </dsp:nvSpPr>
      <dsp:spPr>
        <a:xfrm>
          <a:off x="4101126" y="558781"/>
          <a:ext cx="816181" cy="961874"/>
        </a:xfrm>
        <a:prstGeom prst="roundRect">
          <a:avLst>
            <a:gd name="adj" fmla="val 10000"/>
          </a:avLst>
        </a:prstGeom>
        <a:solidFill>
          <a:schemeClr val="lt1">
            <a:alpha val="90000"/>
            <a:hueOff val="0"/>
            <a:satOff val="0"/>
            <a:lumOff val="0"/>
            <a:alphaOff val="0"/>
          </a:schemeClr>
        </a:solidFill>
        <a:ln w="15875" cap="flat" cmpd="sng" algn="ctr">
          <a:solidFill>
            <a:schemeClr val="accent5">
              <a:shade val="80000"/>
              <a:hueOff val="-264676"/>
              <a:satOff val="-22379"/>
              <a:lumOff val="315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GB" sz="900" kern="1200" dirty="0"/>
            <a:t>Assignment completed the term, waiting for either unassign or extension</a:t>
          </a:r>
        </a:p>
      </dsp:txBody>
      <dsp:txXfrm>
        <a:off x="4125031" y="582686"/>
        <a:ext cx="768371" cy="9140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A9B9D-1451-5942-9C1F-FF59ACACC0D5}" type="datetimeFigureOut">
              <a:rPr lang="en-US" smtClean="0"/>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53874-1FE2-5C4C-8B1D-37F5A70000DD}" type="slidenum">
              <a:rPr lang="en-US" smtClean="0"/>
              <a:t>‹#›</a:t>
            </a:fld>
            <a:endParaRPr lang="en-US"/>
          </a:p>
        </p:txBody>
      </p:sp>
    </p:spTree>
    <p:extLst>
      <p:ext uri="{BB962C8B-B14F-4D97-AF65-F5344CB8AC3E}">
        <p14:creationId xmlns:p14="http://schemas.microsoft.com/office/powerpoint/2010/main" val="306586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B53874-1FE2-5C4C-8B1D-37F5A70000DD}" type="slidenum">
              <a:rPr lang="en-US" smtClean="0"/>
              <a:t>8</a:t>
            </a:fld>
            <a:endParaRPr lang="en-US"/>
          </a:p>
        </p:txBody>
      </p:sp>
    </p:spTree>
    <p:extLst>
      <p:ext uri="{BB962C8B-B14F-4D97-AF65-F5344CB8AC3E}">
        <p14:creationId xmlns:p14="http://schemas.microsoft.com/office/powerpoint/2010/main" val="718197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B53874-1FE2-5C4C-8B1D-37F5A70000DD}" type="slidenum">
              <a:rPr lang="en-US" smtClean="0"/>
              <a:t>9</a:t>
            </a:fld>
            <a:endParaRPr lang="en-US"/>
          </a:p>
        </p:txBody>
      </p:sp>
    </p:spTree>
    <p:extLst>
      <p:ext uri="{BB962C8B-B14F-4D97-AF65-F5344CB8AC3E}">
        <p14:creationId xmlns:p14="http://schemas.microsoft.com/office/powerpoint/2010/main" val="3216494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B53874-1FE2-5C4C-8B1D-37F5A70000DD}" type="slidenum">
              <a:rPr lang="en-US" smtClean="0"/>
              <a:t>11</a:t>
            </a:fld>
            <a:endParaRPr lang="en-US"/>
          </a:p>
        </p:txBody>
      </p:sp>
    </p:spTree>
    <p:extLst>
      <p:ext uri="{BB962C8B-B14F-4D97-AF65-F5344CB8AC3E}">
        <p14:creationId xmlns:p14="http://schemas.microsoft.com/office/powerpoint/2010/main" val="85555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16466FC9-159F-3E34-B285-08B3D33177FA}"/>
              </a:ext>
            </a:extLst>
          </p:cNvPr>
          <p:cNvSpPr>
            <a:spLocks noGrp="1"/>
          </p:cNvSpPr>
          <p:nvPr>
            <p:ph type="dt" sz="half" idx="10"/>
          </p:nvPr>
        </p:nvSpPr>
        <p:spPr/>
        <p:txBody>
          <a:bodyPr/>
          <a:lstStyle/>
          <a:p>
            <a:r>
              <a:rPr lang="en-GB" dirty="0"/>
              <a:t>30 May 2024</a:t>
            </a:r>
            <a:endParaRPr lang="en-US" dirty="0"/>
          </a:p>
        </p:txBody>
      </p:sp>
      <p:sp>
        <p:nvSpPr>
          <p:cNvPr id="8" name="Footer Placeholder 7">
            <a:extLst>
              <a:ext uri="{FF2B5EF4-FFF2-40B4-BE49-F238E27FC236}">
                <a16:creationId xmlns:a16="http://schemas.microsoft.com/office/drawing/2014/main" id="{90031846-7E45-05A8-CB4F-DB4521E39873}"/>
              </a:ext>
            </a:extLst>
          </p:cNvPr>
          <p:cNvSpPr>
            <a:spLocks noGrp="1"/>
          </p:cNvSpPr>
          <p:nvPr>
            <p:ph type="ftr" sz="quarter" idx="11"/>
          </p:nvPr>
        </p:nvSpPr>
        <p:spPr/>
        <p:txBody>
          <a:bodyPr/>
          <a:lstStyle/>
          <a:p>
            <a:r>
              <a:rPr lang="en-US"/>
              <a:t>Duangkamon Moonmake</a:t>
            </a:r>
            <a:endParaRPr lang="en-US" dirty="0"/>
          </a:p>
        </p:txBody>
      </p:sp>
      <p:sp>
        <p:nvSpPr>
          <p:cNvPr id="11" name="Slide Number Placeholder 10">
            <a:extLst>
              <a:ext uri="{FF2B5EF4-FFF2-40B4-BE49-F238E27FC236}">
                <a16:creationId xmlns:a16="http://schemas.microsoft.com/office/drawing/2014/main" id="{A84666B4-2DF1-2CDE-782D-CF7AC97E3AD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8589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GB" dirty="0"/>
              <a:t>30 May 2024</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Duangkamon Moonmake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190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GB" dirty="0"/>
              <a:t>30 May 2024</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Duangkamon Moonmake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4610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lvl1pPr>
              <a:defRPr/>
            </a:lvl1pPr>
          </a:lstStyle>
          <a:p>
            <a:fld id="{D207052F-9F43-C14D-89B8-707A9EA2033A}" type="datetime4">
              <a:rPr lang="en-GB" smtClean="0"/>
              <a:pPr/>
              <a:t>5 June 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Duangkamon Moonmake</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696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GB" dirty="0"/>
              <a:t>30 May 2024</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Duangkamon Moonmake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275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GB" dirty="0"/>
              <a:t>30 May 2024</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Duangkamon Moonmake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983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GB" dirty="0"/>
              <a:t>30 May 2024</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Duangkamon Moonmake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214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GB" dirty="0"/>
              <a:t>30 May 2024</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Duangkamon Moonmake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805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GB" dirty="0"/>
              <a:t>30 May 2024</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Duangkamon Moonmake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2501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GB" dirty="0"/>
              <a:t>30 May 2024</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Duangkamon Moonmake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1136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GB" dirty="0"/>
              <a:t>30 May 2024</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a:t>Duangkamon Moonmake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5271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AD583F6C-60D2-584C-B91F-EDE240A52582}" type="datetime4">
              <a:rPr lang="en-GB" smtClean="0"/>
              <a:pPr/>
              <a:t>5 June 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Duangkamon Moonmake</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180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hf hdr="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mailto:admin1@example.com" TargetMode="External"/><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hyperlink" Target="mailto:user1@example.com" TargetMode="External"/><Relationship Id="rId4" Type="http://schemas.openxmlformats.org/officeDocument/2006/relationships/hyperlink" Target="mailto:admin2@examp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3.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11" Type="http://schemas.microsoft.com/office/2007/relationships/diagramDrawing" Target="../diagrams/drawing2.xml"/><Relationship Id="rId5" Type="http://schemas.openxmlformats.org/officeDocument/2006/relationships/image" Target="../media/image15.png"/><Relationship Id="rId10" Type="http://schemas.openxmlformats.org/officeDocument/2006/relationships/diagramColors" Target="../diagrams/colors2.xml"/><Relationship Id="rId4" Type="http://schemas.openxmlformats.org/officeDocument/2006/relationships/image" Target="../media/image14.png"/><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5DD197-4953-BAD3-C18B-56FEBC1D6E66}"/>
              </a:ext>
            </a:extLst>
          </p:cNvPr>
          <p:cNvPicPr>
            <a:picLocks noChangeAspect="1"/>
          </p:cNvPicPr>
          <p:nvPr/>
        </p:nvPicPr>
        <p:blipFill rotWithShape="1">
          <a:blip r:embed="rId2">
            <a:alphaModFix amt="35000"/>
          </a:blip>
          <a:srcRect t="7386" b="7387"/>
          <a:stretch/>
        </p:blipFill>
        <p:spPr>
          <a:xfrm>
            <a:off x="95694" y="340243"/>
            <a:ext cx="12192000" cy="6857999"/>
          </a:xfrm>
          <a:prstGeom prst="rect">
            <a:avLst/>
          </a:prstGeom>
        </p:spPr>
      </p:pic>
      <p:sp>
        <p:nvSpPr>
          <p:cNvPr id="2" name="Title 1">
            <a:extLst>
              <a:ext uri="{FF2B5EF4-FFF2-40B4-BE49-F238E27FC236}">
                <a16:creationId xmlns:a16="http://schemas.microsoft.com/office/drawing/2014/main" id="{C5BE32DF-40AD-C0EA-23CF-FE7EAFBACB75}"/>
              </a:ext>
            </a:extLst>
          </p:cNvPr>
          <p:cNvSpPr>
            <a:spLocks noGrp="1"/>
          </p:cNvSpPr>
          <p:nvPr>
            <p:ph type="ctrTitle"/>
          </p:nvPr>
        </p:nvSpPr>
        <p:spPr>
          <a:xfrm>
            <a:off x="1097280" y="758952"/>
            <a:ext cx="10058400" cy="3566160"/>
          </a:xfrm>
        </p:spPr>
        <p:txBody>
          <a:bodyPr>
            <a:normAutofit/>
          </a:bodyPr>
          <a:lstStyle/>
          <a:p>
            <a:r>
              <a:rPr lang="en-US" dirty="0" err="1">
                <a:solidFill>
                  <a:srgbClr val="FFFFFF"/>
                </a:solidFill>
              </a:rPr>
              <a:t>HarvestHub</a:t>
            </a:r>
            <a:endParaRPr lang="en-US" dirty="0">
              <a:solidFill>
                <a:srgbClr val="FFFFFF"/>
              </a:solidFill>
            </a:endParaRPr>
          </a:p>
        </p:txBody>
      </p:sp>
      <p:sp>
        <p:nvSpPr>
          <p:cNvPr id="3" name="Subtitle 2">
            <a:extLst>
              <a:ext uri="{FF2B5EF4-FFF2-40B4-BE49-F238E27FC236}">
                <a16:creationId xmlns:a16="http://schemas.microsoft.com/office/drawing/2014/main" id="{0FB07A4C-BAE7-4F58-6A73-DA9C176CE531}"/>
              </a:ext>
            </a:extLst>
          </p:cNvPr>
          <p:cNvSpPr>
            <a:spLocks noGrp="1"/>
          </p:cNvSpPr>
          <p:nvPr>
            <p:ph type="subTitle" idx="1"/>
          </p:nvPr>
        </p:nvSpPr>
        <p:spPr>
          <a:xfrm>
            <a:off x="1100051" y="4645152"/>
            <a:ext cx="10058400" cy="1143000"/>
          </a:xfrm>
        </p:spPr>
        <p:txBody>
          <a:bodyPr>
            <a:normAutofit/>
          </a:bodyPr>
          <a:lstStyle/>
          <a:p>
            <a:r>
              <a:rPr lang="en-US" sz="1800" dirty="0">
                <a:solidFill>
                  <a:srgbClr val="FFFFFF"/>
                </a:solidFill>
              </a:rPr>
              <a:t>Community Allotment Management Application</a:t>
            </a:r>
          </a:p>
          <a:p>
            <a:r>
              <a:rPr lang="en-US" sz="1800" dirty="0"/>
              <a:t>GitHub Repository Link: https://</a:t>
            </a:r>
            <a:r>
              <a:rPr lang="en-US" sz="1800" dirty="0" err="1"/>
              <a:t>github.com</a:t>
            </a:r>
            <a:r>
              <a:rPr lang="en-US" sz="1800" dirty="0"/>
              <a:t>/</a:t>
            </a:r>
            <a:r>
              <a:rPr lang="en-US" sz="1800" dirty="0" err="1"/>
              <a:t>dmoonmake</a:t>
            </a:r>
            <a:r>
              <a:rPr lang="en-US" sz="1800" dirty="0"/>
              <a:t>/</a:t>
            </a:r>
            <a:r>
              <a:rPr lang="en-US" sz="1800" dirty="0" err="1"/>
              <a:t>HarvestHub</a:t>
            </a:r>
            <a:endParaRPr lang="en-US" sz="1800" dirty="0"/>
          </a:p>
          <a:p>
            <a:endParaRPr lang="en-US" sz="1800" dirty="0">
              <a:solidFill>
                <a:srgbClr val="FFFFFF"/>
              </a:solidFill>
            </a:endParaRPr>
          </a:p>
        </p:txBody>
      </p:sp>
      <p:cxnSp>
        <p:nvCxnSpPr>
          <p:cNvPr id="34" name="Straight Connector 33">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239962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1097280" y="286603"/>
            <a:ext cx="10058400" cy="1450757"/>
          </a:xfrm>
        </p:spPr>
        <p:txBody>
          <a:bodyPr>
            <a:normAutofit/>
          </a:bodyPr>
          <a:lstStyle/>
          <a:p>
            <a:r>
              <a:rPr lang="en-US" dirty="0"/>
              <a:t>Changes Compared to Concepting</a:t>
            </a:r>
          </a:p>
        </p:txBody>
      </p:sp>
      <p:cxnSp>
        <p:nvCxnSpPr>
          <p:cNvPr id="26" name="Straight Connector 25">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039337-CB74-5DD3-6553-604FE79ACEE5}"/>
              </a:ext>
            </a:extLst>
          </p:cNvPr>
          <p:cNvSpPr>
            <a:spLocks noGrp="1"/>
          </p:cNvSpPr>
          <p:nvPr>
            <p:ph idx="1"/>
          </p:nvPr>
        </p:nvSpPr>
        <p:spPr>
          <a:xfrm>
            <a:off x="1097280" y="2108202"/>
            <a:ext cx="9966960" cy="697229"/>
          </a:xfrm>
        </p:spPr>
        <p:txBody>
          <a:bodyPr>
            <a:normAutofit lnSpcReduction="10000"/>
          </a:bodyPr>
          <a:lstStyle/>
          <a:p>
            <a:pPr marL="164592" indent="0">
              <a:lnSpc>
                <a:spcPct val="100000"/>
              </a:lnSpc>
              <a:buNone/>
            </a:pPr>
            <a:r>
              <a:rPr lang="en-GB" sz="2000" dirty="0"/>
              <a:t>The technology that was previously selected remains the same for this project. However, </a:t>
            </a:r>
            <a:r>
              <a:rPr lang="en-GB" sz="2000" dirty="0" err="1"/>
              <a:t>HarvestHub</a:t>
            </a:r>
            <a:r>
              <a:rPr lang="en-GB" sz="2000" dirty="0"/>
              <a:t> adopted the following frameworks during the implementation phase. </a:t>
            </a:r>
          </a:p>
        </p:txBody>
      </p:sp>
      <p:pic>
        <p:nvPicPr>
          <p:cNvPr id="10" name="Picture 9" descr="A black and white logo&#10;&#10;Description automatically generated">
            <a:extLst>
              <a:ext uri="{FF2B5EF4-FFF2-40B4-BE49-F238E27FC236}">
                <a16:creationId xmlns:a16="http://schemas.microsoft.com/office/drawing/2014/main" id="{F10F34F0-45B6-3973-4631-29503301C8E8}"/>
              </a:ext>
            </a:extLst>
          </p:cNvPr>
          <p:cNvPicPr>
            <a:picLocks noChangeAspect="1"/>
          </p:cNvPicPr>
          <p:nvPr/>
        </p:nvPicPr>
        <p:blipFill>
          <a:blip r:embed="rId2"/>
          <a:stretch>
            <a:fillRect/>
          </a:stretch>
        </p:blipFill>
        <p:spPr>
          <a:xfrm>
            <a:off x="1937774" y="4520852"/>
            <a:ext cx="899672" cy="699494"/>
          </a:xfrm>
          <a:prstGeom prst="rect">
            <a:avLst/>
          </a:prstGeom>
        </p:spPr>
      </p:pic>
      <p:pic>
        <p:nvPicPr>
          <p:cNvPr id="8" name="Picture 7" descr="A purple and white logo&#10;&#10;Description automatically generated">
            <a:extLst>
              <a:ext uri="{FF2B5EF4-FFF2-40B4-BE49-F238E27FC236}">
                <a16:creationId xmlns:a16="http://schemas.microsoft.com/office/drawing/2014/main" id="{35B2803C-2991-8627-6DDE-C8179EE3164C}"/>
              </a:ext>
            </a:extLst>
          </p:cNvPr>
          <p:cNvPicPr>
            <a:picLocks noChangeAspect="1"/>
          </p:cNvPicPr>
          <p:nvPr/>
        </p:nvPicPr>
        <p:blipFill>
          <a:blip r:embed="rId3"/>
          <a:stretch>
            <a:fillRect/>
          </a:stretch>
        </p:blipFill>
        <p:spPr>
          <a:xfrm>
            <a:off x="1738068" y="3041183"/>
            <a:ext cx="1289343" cy="1368003"/>
          </a:xfrm>
          <a:prstGeom prst="rect">
            <a:avLst/>
          </a:prstGeom>
        </p:spPr>
      </p:pic>
      <p:sp>
        <p:nvSpPr>
          <p:cNvPr id="28" name="Rectangle 27">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26999E37-08D8-85EA-616F-B741E5286772}"/>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F0DD974B-A54C-DACD-72DE-EA26777F0680}"/>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66FF8C8C-B991-FDFF-D9F8-54E4EA637AFC}"/>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10</a:t>
            </a:fld>
            <a:endParaRPr lang="en-US"/>
          </a:p>
        </p:txBody>
      </p:sp>
      <p:sp>
        <p:nvSpPr>
          <p:cNvPr id="12" name="TextBox 11">
            <a:extLst>
              <a:ext uri="{FF2B5EF4-FFF2-40B4-BE49-F238E27FC236}">
                <a16:creationId xmlns:a16="http://schemas.microsoft.com/office/drawing/2014/main" id="{EB6F2414-443D-59EC-67B3-3E19C92DAE28}"/>
              </a:ext>
            </a:extLst>
          </p:cNvPr>
          <p:cNvSpPr txBox="1"/>
          <p:nvPr/>
        </p:nvSpPr>
        <p:spPr>
          <a:xfrm>
            <a:off x="3522207" y="3011220"/>
            <a:ext cx="7633473" cy="3376630"/>
          </a:xfrm>
          <a:prstGeom prst="rect">
            <a:avLst/>
          </a:prstGeom>
          <a:noFill/>
        </p:spPr>
        <p:txBody>
          <a:bodyPr wrap="square">
            <a:spAutoFit/>
          </a:bodyPr>
          <a:lstStyle/>
          <a:p>
            <a:pPr>
              <a:lnSpc>
                <a:spcPct val="150000"/>
              </a:lnSpc>
              <a:spcBef>
                <a:spcPts val="0"/>
              </a:spcBef>
              <a:spcAft>
                <a:spcPts val="0"/>
              </a:spcAft>
            </a:pPr>
            <a:r>
              <a:rPr lang="en-GB" sz="1600" b="1" dirty="0">
                <a:solidFill>
                  <a:srgbClr val="0E101A"/>
                </a:solidFill>
                <a:effectLst/>
              </a:rPr>
              <a:t>Bootstrap:</a:t>
            </a:r>
          </a:p>
          <a:p>
            <a:pPr marL="742950" lvl="1" indent="-285750">
              <a:lnSpc>
                <a:spcPct val="150000"/>
              </a:lnSpc>
              <a:buFont typeface="Arial" panose="020B0604020202020204" pitchFamily="34" charset="0"/>
              <a:buChar char="•"/>
            </a:pPr>
            <a:r>
              <a:rPr lang="en-GB" sz="1600" dirty="0"/>
              <a:t>Provides pre-designed components that help create a responsive website. </a:t>
            </a:r>
          </a:p>
          <a:p>
            <a:pPr marL="742950" lvl="1" indent="-285750">
              <a:lnSpc>
                <a:spcPct val="150000"/>
              </a:lnSpc>
              <a:buFont typeface="Arial" panose="020B0604020202020204" pitchFamily="34" charset="0"/>
              <a:buChar char="•"/>
            </a:pPr>
            <a:r>
              <a:rPr lang="en-GB" sz="1600" dirty="0"/>
              <a:t>Speeds up the development process because the custom CSS needed is less.</a:t>
            </a:r>
          </a:p>
          <a:p>
            <a:pPr>
              <a:lnSpc>
                <a:spcPct val="150000"/>
              </a:lnSpc>
              <a:spcBef>
                <a:spcPts val="0"/>
              </a:spcBef>
              <a:spcAft>
                <a:spcPts val="0"/>
              </a:spcAft>
            </a:pPr>
            <a:r>
              <a:rPr lang="en-GB" sz="1600" b="1" dirty="0" err="1">
                <a:solidFill>
                  <a:srgbClr val="0E101A"/>
                </a:solidFill>
                <a:effectLst/>
              </a:rPr>
              <a:t>Express.js</a:t>
            </a:r>
            <a:r>
              <a:rPr lang="en-GB" sz="1600" b="1" dirty="0">
                <a:solidFill>
                  <a:srgbClr val="0E101A"/>
                </a:solidFill>
                <a:effectLst/>
              </a:rPr>
              <a:t>:</a:t>
            </a:r>
          </a:p>
          <a:p>
            <a:pPr marL="742950" lvl="1" indent="-285750">
              <a:lnSpc>
                <a:spcPct val="150000"/>
              </a:lnSpc>
              <a:buFont typeface="Arial" panose="020B0604020202020204" pitchFamily="34" charset="0"/>
              <a:buChar char="•"/>
            </a:pPr>
            <a:r>
              <a:rPr lang="en-GB" sz="1600" dirty="0"/>
              <a:t>Simplified route handling, middleware, and HTTP requests. </a:t>
            </a:r>
          </a:p>
          <a:p>
            <a:pPr marL="742950" lvl="1" indent="-285750">
              <a:lnSpc>
                <a:spcPct val="150000"/>
              </a:lnSpc>
              <a:buFont typeface="Arial" panose="020B0604020202020204" pitchFamily="34" charset="0"/>
              <a:buChar char="•"/>
            </a:pPr>
            <a:r>
              <a:rPr lang="en-GB" sz="1600" dirty="0"/>
              <a:t> Organises backend code better into modular, making it easier to maintain. </a:t>
            </a:r>
          </a:p>
          <a:p>
            <a:pPr>
              <a:lnSpc>
                <a:spcPct val="150000"/>
              </a:lnSpc>
            </a:pPr>
            <a:r>
              <a:rPr lang="en-GB" sz="1600" b="1" dirty="0">
                <a:solidFill>
                  <a:srgbClr val="0E101A"/>
                </a:solidFill>
              </a:rPr>
              <a:t>EJS </a:t>
            </a:r>
            <a:r>
              <a:rPr lang="en-GB" sz="1600" b="1" dirty="0"/>
              <a:t>(Embedded JavaScript): </a:t>
            </a:r>
          </a:p>
          <a:p>
            <a:pPr marL="742950" lvl="1" indent="-285750">
              <a:lnSpc>
                <a:spcPct val="150000"/>
              </a:lnSpc>
              <a:buFont typeface="Arial" panose="020B0604020202020204" pitchFamily="34" charset="0"/>
              <a:buChar char="•"/>
            </a:pPr>
            <a:r>
              <a:rPr lang="en-GB" sz="1600" dirty="0"/>
              <a:t>Enables dynamic HTML rendering on the server side, making it easier to manage and generate HTML content.</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A1D9932C-B022-CAE1-969D-130F1F7E0208}"/>
              </a:ext>
            </a:extLst>
          </p:cNvPr>
          <p:cNvPicPr>
            <a:picLocks noChangeAspect="1"/>
          </p:cNvPicPr>
          <p:nvPr/>
        </p:nvPicPr>
        <p:blipFill>
          <a:blip r:embed="rId4"/>
          <a:stretch>
            <a:fillRect/>
          </a:stretch>
        </p:blipFill>
        <p:spPr>
          <a:xfrm>
            <a:off x="1904895" y="5332729"/>
            <a:ext cx="955688" cy="955688"/>
          </a:xfrm>
          <a:prstGeom prst="rect">
            <a:avLst/>
          </a:prstGeom>
        </p:spPr>
      </p:pic>
    </p:spTree>
    <p:extLst>
      <p:ext uri="{BB962C8B-B14F-4D97-AF65-F5344CB8AC3E}">
        <p14:creationId xmlns:p14="http://schemas.microsoft.com/office/powerpoint/2010/main" val="2895490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5172074" y="286603"/>
            <a:ext cx="5983605" cy="1450757"/>
          </a:xfrm>
        </p:spPr>
        <p:txBody>
          <a:bodyPr>
            <a:normAutofit/>
          </a:bodyPr>
          <a:lstStyle/>
          <a:p>
            <a:r>
              <a:rPr lang="en-US" dirty="0"/>
              <a:t>Screencast Video</a:t>
            </a:r>
          </a:p>
        </p:txBody>
      </p:sp>
      <p:pic>
        <p:nvPicPr>
          <p:cNvPr id="8" name="Picture 7" descr="Camera lens">
            <a:extLst>
              <a:ext uri="{FF2B5EF4-FFF2-40B4-BE49-F238E27FC236}">
                <a16:creationId xmlns:a16="http://schemas.microsoft.com/office/drawing/2014/main" id="{67A760F6-6C53-E78F-6D11-1BE5BDFE3C79}"/>
              </a:ext>
            </a:extLst>
          </p:cNvPr>
          <p:cNvPicPr>
            <a:picLocks noChangeAspect="1"/>
          </p:cNvPicPr>
          <p:nvPr/>
        </p:nvPicPr>
        <p:blipFill rotWithShape="1">
          <a:blip r:embed="rId5"/>
          <a:srcRect l="13563" r="38675"/>
          <a:stretch/>
        </p:blipFill>
        <p:spPr>
          <a:xfrm>
            <a:off x="20" y="10"/>
            <a:ext cx="4580077" cy="6400784"/>
          </a:xfrm>
          <a:prstGeom prst="rect">
            <a:avLst/>
          </a:prstGeom>
        </p:spPr>
      </p:pic>
      <p:cxnSp>
        <p:nvCxnSpPr>
          <p:cNvPr id="14"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4453B1D9-0310-14AA-08F3-A751DA0C9A7A}"/>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6EF75135-3359-23A0-C733-D9003ADD235C}"/>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E0FFF38F-A4B4-873F-1BFA-6ABD6FD0D51E}"/>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11</a:t>
            </a:fld>
            <a:endParaRPr lang="en-US"/>
          </a:p>
        </p:txBody>
      </p:sp>
      <p:pic>
        <p:nvPicPr>
          <p:cNvPr id="10" name="HarvestHub_Demo_240605.mp4">
            <a:hlinkClick r:id="" action="ppaction://media"/>
            <a:extLst>
              <a:ext uri="{FF2B5EF4-FFF2-40B4-BE49-F238E27FC236}">
                <a16:creationId xmlns:a16="http://schemas.microsoft.com/office/drawing/2014/main" id="{C9FC943D-BD32-EB3B-CE3E-6C4E295557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242903" y="2098345"/>
            <a:ext cx="6007100" cy="3760788"/>
          </a:xfrm>
        </p:spPr>
      </p:pic>
    </p:spTree>
    <p:extLst>
      <p:ext uri="{BB962C8B-B14F-4D97-AF65-F5344CB8AC3E}">
        <p14:creationId xmlns:p14="http://schemas.microsoft.com/office/powerpoint/2010/main" val="677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AFA86-7341-37B9-39EC-26351A542A93}"/>
              </a:ext>
            </a:extLst>
          </p:cNvPr>
          <p:cNvSpPr>
            <a:spLocks noGrp="1"/>
          </p:cNvSpPr>
          <p:nvPr>
            <p:ph type="title"/>
          </p:nvPr>
        </p:nvSpPr>
        <p:spPr>
          <a:xfrm>
            <a:off x="5172074" y="286603"/>
            <a:ext cx="5983605" cy="1450757"/>
          </a:xfrm>
        </p:spPr>
        <p:txBody>
          <a:bodyPr>
            <a:normAutofit/>
          </a:bodyPr>
          <a:lstStyle/>
          <a:p>
            <a:r>
              <a:rPr lang="en-US"/>
              <a:t>Contents</a:t>
            </a:r>
          </a:p>
        </p:txBody>
      </p:sp>
      <p:pic>
        <p:nvPicPr>
          <p:cNvPr id="25" name="Picture 24" descr="Computer script on a screen">
            <a:extLst>
              <a:ext uri="{FF2B5EF4-FFF2-40B4-BE49-F238E27FC236}">
                <a16:creationId xmlns:a16="http://schemas.microsoft.com/office/drawing/2014/main" id="{A2626EDA-5743-56BD-691C-3DBD73D08ABC}"/>
              </a:ext>
            </a:extLst>
          </p:cNvPr>
          <p:cNvPicPr>
            <a:picLocks noChangeAspect="1"/>
          </p:cNvPicPr>
          <p:nvPr/>
        </p:nvPicPr>
        <p:blipFill rotWithShape="1">
          <a:blip r:embed="rId2"/>
          <a:srcRect l="6232" r="46005"/>
          <a:stretch/>
        </p:blipFill>
        <p:spPr>
          <a:xfrm>
            <a:off x="20" y="10"/>
            <a:ext cx="4580077" cy="6400784"/>
          </a:xfrm>
          <a:prstGeom prst="rect">
            <a:avLst/>
          </a:prstGeom>
        </p:spPr>
      </p:pic>
      <p:cxnSp>
        <p:nvCxnSpPr>
          <p:cNvPr id="31"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ED006C-24F6-3B21-E956-A1EDB118315F}"/>
              </a:ext>
            </a:extLst>
          </p:cNvPr>
          <p:cNvSpPr>
            <a:spLocks noGrp="1"/>
          </p:cNvSpPr>
          <p:nvPr>
            <p:ph idx="1"/>
          </p:nvPr>
        </p:nvSpPr>
        <p:spPr>
          <a:xfrm>
            <a:off x="5172074" y="2108201"/>
            <a:ext cx="5983606" cy="3760891"/>
          </a:xfrm>
        </p:spPr>
        <p:txBody>
          <a:bodyPr>
            <a:normAutofit/>
          </a:bodyPr>
          <a:lstStyle/>
          <a:p>
            <a:pPr lvl="1">
              <a:buFont typeface="Arial" panose="020B0604020202020204" pitchFamily="34" charset="0"/>
              <a:buChar char="•"/>
            </a:pPr>
            <a:r>
              <a:rPr lang="en-GB" dirty="0"/>
              <a:t>Purpose of </a:t>
            </a:r>
            <a:r>
              <a:rPr lang="en-GB" dirty="0" err="1"/>
              <a:t>HarvestHub</a:t>
            </a:r>
            <a:endParaRPr lang="en-GB" dirty="0"/>
          </a:p>
          <a:p>
            <a:pPr lvl="1">
              <a:buFont typeface="Arial" panose="020B0604020202020204" pitchFamily="34" charset="0"/>
              <a:buChar char="•"/>
            </a:pPr>
            <a:r>
              <a:rPr lang="en-GB" dirty="0"/>
              <a:t>Architecture Diagram</a:t>
            </a:r>
          </a:p>
          <a:p>
            <a:pPr lvl="1">
              <a:buFont typeface="Arial" panose="020B0604020202020204" pitchFamily="34" charset="0"/>
              <a:buChar char="•"/>
            </a:pPr>
            <a:r>
              <a:rPr lang="en-GB" dirty="0"/>
              <a:t>Technology Choices </a:t>
            </a:r>
          </a:p>
          <a:p>
            <a:pPr lvl="1">
              <a:buFont typeface="Arial" panose="020B0604020202020204" pitchFamily="34" charset="0"/>
              <a:buChar char="•"/>
            </a:pPr>
            <a:r>
              <a:rPr lang="en-GB" dirty="0"/>
              <a:t>Code Documentation</a:t>
            </a:r>
          </a:p>
          <a:p>
            <a:pPr lvl="1">
              <a:buFont typeface="Arial" panose="020B0604020202020204" pitchFamily="34" charset="0"/>
              <a:buChar char="•"/>
            </a:pPr>
            <a:r>
              <a:rPr lang="en-GB" dirty="0"/>
              <a:t>Functional Testing and Test Data</a:t>
            </a:r>
          </a:p>
          <a:p>
            <a:pPr lvl="1">
              <a:buFont typeface="Arial" panose="020B0604020202020204" pitchFamily="34" charset="0"/>
              <a:buChar char="•"/>
            </a:pPr>
            <a:r>
              <a:rPr lang="en-GB" dirty="0"/>
              <a:t>Screenshots of Web Application</a:t>
            </a:r>
          </a:p>
          <a:p>
            <a:pPr lvl="1">
              <a:buFont typeface="Arial" panose="020B0604020202020204" pitchFamily="34" charset="0"/>
              <a:buChar char="•"/>
            </a:pPr>
            <a:r>
              <a:rPr lang="en-GB" dirty="0"/>
              <a:t>Changes Compared to Concepting</a:t>
            </a:r>
          </a:p>
          <a:p>
            <a:pPr lvl="1">
              <a:buFont typeface="Arial" panose="020B0604020202020204" pitchFamily="34" charset="0"/>
              <a:buChar char="•"/>
            </a:pPr>
            <a:r>
              <a:rPr lang="en-GB" dirty="0"/>
              <a:t>Screencast Video</a:t>
            </a:r>
          </a:p>
          <a:p>
            <a:pPr marL="0" indent="0">
              <a:buNone/>
            </a:pPr>
            <a:endParaRPr lang="en-GB" dirty="0"/>
          </a:p>
          <a:p>
            <a:endParaRPr lang="en-US" dirty="0"/>
          </a:p>
        </p:txBody>
      </p:sp>
      <p:sp>
        <p:nvSpPr>
          <p:cNvPr id="33" name="Rectangle 3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87935E4F-8DB3-99DA-2059-0C9A3234AB41}"/>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E26620BB-06EC-A86A-032A-BA773660EA87}"/>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AFED15D7-13D8-329E-4E8E-D07C11D7E336}"/>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2</a:t>
            </a:fld>
            <a:endParaRPr lang="en-US"/>
          </a:p>
        </p:txBody>
      </p:sp>
    </p:spTree>
    <p:extLst>
      <p:ext uri="{BB962C8B-B14F-4D97-AF65-F5344CB8AC3E}">
        <p14:creationId xmlns:p14="http://schemas.microsoft.com/office/powerpoint/2010/main" val="3701168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1097280" y="286603"/>
            <a:ext cx="6437363" cy="1450757"/>
          </a:xfrm>
        </p:spPr>
        <p:txBody>
          <a:bodyPr>
            <a:normAutofit/>
          </a:bodyPr>
          <a:lstStyle/>
          <a:p>
            <a:r>
              <a:rPr lang="en-US" dirty="0"/>
              <a:t>Purpose of </a:t>
            </a:r>
            <a:r>
              <a:rPr lang="en-US" dirty="0" err="1"/>
              <a:t>HarvestHub</a:t>
            </a:r>
            <a:endParaRPr lang="en-US" dirty="0"/>
          </a:p>
        </p:txBody>
      </p:sp>
      <p:cxnSp>
        <p:nvCxnSpPr>
          <p:cNvPr id="81" name="Straight Connector 8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19039337-CB74-5DD3-6553-604FE79ACEE5}"/>
              </a:ext>
            </a:extLst>
          </p:cNvPr>
          <p:cNvSpPr>
            <a:spLocks noGrp="1"/>
          </p:cNvSpPr>
          <p:nvPr>
            <p:ph idx="1"/>
          </p:nvPr>
        </p:nvSpPr>
        <p:spPr>
          <a:xfrm>
            <a:off x="1097281" y="2108201"/>
            <a:ext cx="6388242" cy="3760891"/>
          </a:xfrm>
        </p:spPr>
        <p:txBody>
          <a:bodyPr>
            <a:normAutofit fontScale="55000" lnSpcReduction="20000"/>
          </a:bodyPr>
          <a:lstStyle/>
          <a:p>
            <a:pPr marL="0" indent="0" algn="thaiDist">
              <a:buNone/>
            </a:pPr>
            <a:r>
              <a:rPr lang="en-GB" sz="3200" dirty="0" err="1"/>
              <a:t>HarvestHub</a:t>
            </a:r>
            <a:r>
              <a:rPr lang="en-GB" sz="3200" dirty="0"/>
              <a:t> is a digital platform designed to ease the management of allotment communities. </a:t>
            </a:r>
          </a:p>
          <a:p>
            <a:pPr marL="0" indent="0" algn="thaiDist">
              <a:buNone/>
            </a:pPr>
            <a:r>
              <a:rPr lang="en-GB" sz="3200" dirty="0"/>
              <a:t>With </a:t>
            </a:r>
            <a:r>
              <a:rPr lang="en-GB" sz="3200" dirty="0" err="1"/>
              <a:t>HarvestHub</a:t>
            </a:r>
            <a:r>
              <a:rPr lang="en-GB" sz="3200" dirty="0"/>
              <a:t>, users are always in the know. They can register for plots of their interest, check their position on the waiting list, and accept or remove their plot request. The platform's plot status updates ensure transparency, providing users with the latest information and instilling confidence in the process</a:t>
            </a:r>
            <a:r>
              <a:rPr lang="en-GB" sz="3200" dirty="0">
                <a:effectLst/>
              </a:rPr>
              <a:t>.</a:t>
            </a:r>
            <a:endParaRPr lang="en-GB" sz="3200" dirty="0"/>
          </a:p>
          <a:p>
            <a:pPr marL="0" indent="0" algn="thaiDist">
              <a:buNone/>
            </a:pPr>
            <a:r>
              <a:rPr lang="en-GB" sz="3200" dirty="0" err="1">
                <a:effectLst/>
              </a:rPr>
              <a:t>HarvestHub</a:t>
            </a:r>
            <a:r>
              <a:rPr lang="en-GB" sz="3200" dirty="0">
                <a:effectLst/>
              </a:rPr>
              <a:t> also simplifies administrative tasks, efficiently manages user registrations and plot assignments, and quickly updates the plot status. It also reduces manual work and paperwork, so a</a:t>
            </a:r>
            <a:r>
              <a:rPr lang="en-GB" sz="3200" dirty="0"/>
              <a:t>dmins can easily manage all these tasks.</a:t>
            </a:r>
          </a:p>
          <a:p>
            <a:pPr marL="0" indent="0" algn="thaiDist">
              <a:buNone/>
            </a:pPr>
            <a:endParaRPr lang="en-GB" sz="2000" dirty="0"/>
          </a:p>
          <a:p>
            <a:pPr marL="0" indent="0" algn="thaiDist">
              <a:buNone/>
            </a:pPr>
            <a:endParaRPr lang="en-GB" sz="2000" dirty="0"/>
          </a:p>
        </p:txBody>
      </p:sp>
      <p:pic>
        <p:nvPicPr>
          <p:cNvPr id="12" name="Picture 11" descr="A screenshot of a website&#10;&#10;Description automatically generated">
            <a:extLst>
              <a:ext uri="{FF2B5EF4-FFF2-40B4-BE49-F238E27FC236}">
                <a16:creationId xmlns:a16="http://schemas.microsoft.com/office/drawing/2014/main" id="{6512A1E7-7B91-DCED-987D-D91D64CBF7A9}"/>
              </a:ext>
            </a:extLst>
          </p:cNvPr>
          <p:cNvPicPr>
            <a:picLocks noChangeAspect="1"/>
          </p:cNvPicPr>
          <p:nvPr/>
        </p:nvPicPr>
        <p:blipFill rotWithShape="1">
          <a:blip r:embed="rId2"/>
          <a:srcRect l="1900"/>
          <a:stretch/>
        </p:blipFill>
        <p:spPr>
          <a:xfrm>
            <a:off x="8129003" y="932513"/>
            <a:ext cx="3412514" cy="4532387"/>
          </a:xfrm>
          <a:prstGeom prst="rect">
            <a:avLst/>
          </a:prstGeom>
        </p:spPr>
      </p:pic>
      <p:sp>
        <p:nvSpPr>
          <p:cNvPr id="82" name="Rectangle 81">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0CB3FF6D-D38E-8F58-23E1-2AFA52262A76}"/>
              </a:ext>
            </a:extLst>
          </p:cNvPr>
          <p:cNvSpPr>
            <a:spLocks noGrp="1"/>
          </p:cNvSpPr>
          <p:nvPr>
            <p:ph type="ftr" sz="quarter" idx="11"/>
          </p:nvPr>
        </p:nvSpPr>
        <p:spPr>
          <a:xfrm>
            <a:off x="1097280" y="6446838"/>
            <a:ext cx="6818262" cy="365125"/>
          </a:xfrm>
        </p:spPr>
        <p:txBody>
          <a:bodyPr>
            <a:normAutofit/>
          </a:bodyPr>
          <a:lstStyle/>
          <a:p>
            <a:pPr>
              <a:spcAft>
                <a:spcPts val="600"/>
              </a:spcAft>
            </a:pPr>
            <a:r>
              <a:rPr lang="en-US" dirty="0"/>
              <a:t>Duangkamon Moonmake</a:t>
            </a:r>
          </a:p>
        </p:txBody>
      </p:sp>
      <p:sp>
        <p:nvSpPr>
          <p:cNvPr id="4" name="Date Placeholder 3">
            <a:extLst>
              <a:ext uri="{FF2B5EF4-FFF2-40B4-BE49-F238E27FC236}">
                <a16:creationId xmlns:a16="http://schemas.microsoft.com/office/drawing/2014/main" id="{5BDFA398-75EE-62E8-E60E-B66E696C0DDD}"/>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1869909A-1245-DDF6-4027-8B92E06AB423}"/>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3</a:t>
            </a:fld>
            <a:endParaRPr lang="en-US"/>
          </a:p>
        </p:txBody>
      </p:sp>
    </p:spTree>
    <p:extLst>
      <p:ext uri="{BB962C8B-B14F-4D97-AF65-F5344CB8AC3E}">
        <p14:creationId xmlns:p14="http://schemas.microsoft.com/office/powerpoint/2010/main" val="3171821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4725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Architecture Diagram</a:t>
            </a:r>
          </a:p>
        </p:txBody>
      </p:sp>
      <p:cxnSp>
        <p:nvCxnSpPr>
          <p:cNvPr id="27" name="Straight Connector 2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039337-CB74-5DD3-6553-604FE79ACEE5}"/>
              </a:ext>
            </a:extLst>
          </p:cNvPr>
          <p:cNvSpPr>
            <a:spLocks noGrp="1"/>
          </p:cNvSpPr>
          <p:nvPr>
            <p:ph idx="1"/>
          </p:nvPr>
        </p:nvSpPr>
        <p:spPr>
          <a:xfrm>
            <a:off x="571752" y="2799654"/>
            <a:ext cx="3005462" cy="3189665"/>
          </a:xfrm>
        </p:spPr>
        <p:txBody>
          <a:bodyPr>
            <a:normAutofit fontScale="85000" lnSpcReduction="10000"/>
          </a:bodyPr>
          <a:lstStyle/>
          <a:p>
            <a:pPr marL="0" indent="0">
              <a:lnSpc>
                <a:spcPct val="120000"/>
              </a:lnSpc>
              <a:buNone/>
            </a:pPr>
            <a:r>
              <a:rPr lang="en-US" sz="1400" dirty="0">
                <a:solidFill>
                  <a:srgbClr val="FFFFFF"/>
                </a:solidFill>
              </a:rPr>
              <a:t>Present here is C4 </a:t>
            </a:r>
            <a:r>
              <a:rPr lang="en-GB" sz="1400" dirty="0">
                <a:solidFill>
                  <a:srgbClr val="FFFFFF"/>
                </a:solidFill>
              </a:rPr>
              <a:t>Level 2: Container Diagram</a:t>
            </a:r>
          </a:p>
          <a:p>
            <a:pPr marL="0" indent="0">
              <a:lnSpc>
                <a:spcPct val="120000"/>
              </a:lnSpc>
              <a:buNone/>
            </a:pPr>
            <a:r>
              <a:rPr lang="en-GB" sz="1400" dirty="0">
                <a:solidFill>
                  <a:srgbClr val="FFFFFF"/>
                </a:solidFill>
              </a:rPr>
              <a:t>Web Application </a:t>
            </a:r>
          </a:p>
          <a:p>
            <a:pPr marL="925830" lvl="2" indent="-285750">
              <a:lnSpc>
                <a:spcPct val="120000"/>
              </a:lnSpc>
              <a:buFont typeface="Arial" panose="020B0604020202020204" pitchFamily="34" charset="0"/>
              <a:buChar char="•"/>
            </a:pPr>
            <a:r>
              <a:rPr lang="en-GB" sz="1400" dirty="0">
                <a:solidFill>
                  <a:srgbClr val="FFFFFF"/>
                </a:solidFill>
              </a:rPr>
              <a:t>HTML/CSS/JavaScript (Bootstrap): Frontend technologies for the user interface.</a:t>
            </a:r>
          </a:p>
          <a:p>
            <a:pPr marL="925830" lvl="2" indent="-285750">
              <a:lnSpc>
                <a:spcPct val="120000"/>
              </a:lnSpc>
              <a:buFont typeface="Arial" panose="020B0604020202020204" pitchFamily="34" charset="0"/>
              <a:buChar char="•"/>
            </a:pPr>
            <a:r>
              <a:rPr lang="en-GB" sz="1400" dirty="0">
                <a:solidFill>
                  <a:srgbClr val="FFFFFF"/>
                </a:solidFill>
              </a:rPr>
              <a:t>Node.js (</a:t>
            </a:r>
            <a:r>
              <a:rPr lang="en-GB" sz="1400" dirty="0" err="1">
                <a:solidFill>
                  <a:srgbClr val="FFFFFF"/>
                </a:solidFill>
              </a:rPr>
              <a:t>Express.js</a:t>
            </a:r>
            <a:r>
              <a:rPr lang="en-GB" sz="1400" dirty="0">
                <a:solidFill>
                  <a:srgbClr val="FFFFFF"/>
                </a:solidFill>
              </a:rPr>
              <a:t>/ EJS): Backend framework for handling HTTP requests.</a:t>
            </a:r>
          </a:p>
          <a:p>
            <a:pPr marL="164592" indent="0">
              <a:lnSpc>
                <a:spcPct val="120000"/>
              </a:lnSpc>
              <a:buNone/>
            </a:pPr>
            <a:r>
              <a:rPr lang="en-GB" sz="1400" dirty="0">
                <a:solidFill>
                  <a:srgbClr val="FFFFFF"/>
                </a:solidFill>
              </a:rPr>
              <a:t>Database Container</a:t>
            </a:r>
          </a:p>
          <a:p>
            <a:pPr marL="1143000" lvl="2" indent="-228600">
              <a:lnSpc>
                <a:spcPct val="120000"/>
              </a:lnSpc>
              <a:buFont typeface="Arial" panose="020B0604020202020204" pitchFamily="34" charset="0"/>
              <a:buChar char="•"/>
            </a:pPr>
            <a:r>
              <a:rPr lang="en-GB" sz="1400" dirty="0">
                <a:solidFill>
                  <a:srgbClr val="FFFFFF"/>
                </a:solidFill>
              </a:rPr>
              <a:t>PostgreSQL: Relational database management system.</a:t>
            </a:r>
          </a:p>
          <a:p>
            <a:pPr marL="0" indent="0">
              <a:lnSpc>
                <a:spcPct val="120000"/>
              </a:lnSpc>
              <a:buNone/>
            </a:pPr>
            <a:endParaRPr lang="en-US" sz="1400" dirty="0">
              <a:solidFill>
                <a:srgbClr val="FFFFFF"/>
              </a:solidFill>
            </a:endParaRPr>
          </a:p>
        </p:txBody>
      </p:sp>
      <p:sp>
        <p:nvSpPr>
          <p:cNvPr id="4" name="Date Placeholder 3">
            <a:extLst>
              <a:ext uri="{FF2B5EF4-FFF2-40B4-BE49-F238E27FC236}">
                <a16:creationId xmlns:a16="http://schemas.microsoft.com/office/drawing/2014/main" id="{0FAD4B48-F98E-A639-FBED-B0064B6F0F17}"/>
              </a:ext>
            </a:extLst>
          </p:cNvPr>
          <p:cNvSpPr>
            <a:spLocks noGrp="1"/>
          </p:cNvSpPr>
          <p:nvPr>
            <p:ph type="dt" sz="half" idx="10"/>
          </p:nvPr>
        </p:nvSpPr>
        <p:spPr>
          <a:xfrm>
            <a:off x="7705087" y="6446838"/>
            <a:ext cx="3005462" cy="365125"/>
          </a:xfrm>
        </p:spPr>
        <p:txBody>
          <a:bodyPr>
            <a:normAutofit/>
          </a:bodyPr>
          <a:lstStyle/>
          <a:p>
            <a:pPr>
              <a:spcAft>
                <a:spcPts val="600"/>
              </a:spcAft>
            </a:pPr>
            <a:r>
              <a:rPr lang="en-GB" dirty="0">
                <a:solidFill>
                  <a:schemeClr val="tx1"/>
                </a:solidFill>
              </a:rPr>
              <a:t>5 June 2024</a:t>
            </a:r>
            <a:endParaRPr lang="en-US" dirty="0">
              <a:solidFill>
                <a:schemeClr val="tx1"/>
              </a:solidFill>
            </a:endParaRPr>
          </a:p>
        </p:txBody>
      </p:sp>
      <p:sp>
        <p:nvSpPr>
          <p:cNvPr id="5" name="Footer Placeholder 4">
            <a:extLst>
              <a:ext uri="{FF2B5EF4-FFF2-40B4-BE49-F238E27FC236}">
                <a16:creationId xmlns:a16="http://schemas.microsoft.com/office/drawing/2014/main" id="{9A61BF35-1B9C-380E-F2C1-925E11D744AB}"/>
              </a:ext>
            </a:extLst>
          </p:cNvPr>
          <p:cNvSpPr>
            <a:spLocks noGrp="1"/>
          </p:cNvSpPr>
          <p:nvPr>
            <p:ph type="ftr" sz="quarter" idx="11"/>
          </p:nvPr>
        </p:nvSpPr>
        <p:spPr>
          <a:xfrm>
            <a:off x="1095165" y="6446837"/>
            <a:ext cx="2115983" cy="365125"/>
          </a:xfrm>
        </p:spPr>
        <p:txBody>
          <a:bodyPr>
            <a:normAutofit/>
          </a:bodyPr>
          <a:lstStyle/>
          <a:p>
            <a:pPr>
              <a:spcAft>
                <a:spcPts val="600"/>
              </a:spcAft>
            </a:pPr>
            <a:r>
              <a:rPr lang="en-US" dirty="0">
                <a:solidFill>
                  <a:schemeClr val="bg1"/>
                </a:solidFill>
              </a:rPr>
              <a:t>Duangkamon Moonmake</a:t>
            </a:r>
          </a:p>
        </p:txBody>
      </p:sp>
      <p:sp>
        <p:nvSpPr>
          <p:cNvPr id="6" name="Slide Number Placeholder 5">
            <a:extLst>
              <a:ext uri="{FF2B5EF4-FFF2-40B4-BE49-F238E27FC236}">
                <a16:creationId xmlns:a16="http://schemas.microsoft.com/office/drawing/2014/main" id="{A7E479B1-EF4A-BC93-7A44-AEE62F11BCC6}"/>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a:solidFill>
                  <a:schemeClr val="tx1">
                    <a:lumMod val="85000"/>
                    <a:lumOff val="15000"/>
                  </a:schemeClr>
                </a:solidFill>
              </a:rPr>
              <a:pPr>
                <a:spcAft>
                  <a:spcPts val="600"/>
                </a:spcAft>
              </a:pPr>
              <a:t>4</a:t>
            </a:fld>
            <a:endParaRPr lang="en-US">
              <a:solidFill>
                <a:schemeClr val="tx1">
                  <a:lumMod val="85000"/>
                  <a:lumOff val="15000"/>
                </a:schemeClr>
              </a:solidFill>
            </a:endParaRPr>
          </a:p>
        </p:txBody>
      </p:sp>
      <p:pic>
        <p:nvPicPr>
          <p:cNvPr id="8" name="Picture 7" descr="A diagram of a web application&#10;&#10;Description automatically generated">
            <a:extLst>
              <a:ext uri="{FF2B5EF4-FFF2-40B4-BE49-F238E27FC236}">
                <a16:creationId xmlns:a16="http://schemas.microsoft.com/office/drawing/2014/main" id="{847CA419-4AC5-A178-D92C-ED90D5866A5D}"/>
              </a:ext>
            </a:extLst>
          </p:cNvPr>
          <p:cNvPicPr>
            <a:picLocks noChangeAspect="1"/>
          </p:cNvPicPr>
          <p:nvPr/>
        </p:nvPicPr>
        <p:blipFill>
          <a:blip r:embed="rId2"/>
          <a:stretch>
            <a:fillRect/>
          </a:stretch>
        </p:blipFill>
        <p:spPr>
          <a:xfrm>
            <a:off x="4626002" y="354442"/>
            <a:ext cx="6994387" cy="6092396"/>
          </a:xfrm>
          <a:prstGeom prst="rect">
            <a:avLst/>
          </a:prstGeom>
        </p:spPr>
      </p:pic>
    </p:spTree>
    <p:extLst>
      <p:ext uri="{BB962C8B-B14F-4D97-AF65-F5344CB8AC3E}">
        <p14:creationId xmlns:p14="http://schemas.microsoft.com/office/powerpoint/2010/main" val="422899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643468" y="643468"/>
            <a:ext cx="3073550" cy="2195426"/>
          </a:xfrm>
        </p:spPr>
        <p:txBody>
          <a:bodyPr anchor="ctr">
            <a:normAutofit/>
          </a:bodyPr>
          <a:lstStyle/>
          <a:p>
            <a:pPr algn="r"/>
            <a:r>
              <a:rPr lang="en-US" sz="5000" dirty="0"/>
              <a:t>Technology Choices</a:t>
            </a:r>
          </a:p>
        </p:txBody>
      </p:sp>
      <p:cxnSp>
        <p:nvCxnSpPr>
          <p:cNvPr id="13" name="Straight Connector 12">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039337-CB74-5DD3-6553-604FE79ACEE5}"/>
              </a:ext>
            </a:extLst>
          </p:cNvPr>
          <p:cNvSpPr>
            <a:spLocks noGrp="1"/>
          </p:cNvSpPr>
          <p:nvPr>
            <p:ph idx="1"/>
          </p:nvPr>
        </p:nvSpPr>
        <p:spPr>
          <a:xfrm>
            <a:off x="782805" y="2656488"/>
            <a:ext cx="2934213" cy="2816354"/>
          </a:xfrm>
        </p:spPr>
        <p:txBody>
          <a:bodyPr anchor="ctr">
            <a:normAutofit/>
          </a:bodyPr>
          <a:lstStyle/>
          <a:p>
            <a:pPr marL="0" indent="0" algn="r">
              <a:lnSpc>
                <a:spcPct val="100000"/>
              </a:lnSpc>
              <a:buNone/>
            </a:pPr>
            <a:r>
              <a:rPr lang="en-US" sz="1600" dirty="0"/>
              <a:t>Frontend: </a:t>
            </a:r>
            <a:br>
              <a:rPr lang="en-US" sz="1600" dirty="0"/>
            </a:br>
            <a:r>
              <a:rPr lang="en-US" sz="1600" b="1" dirty="0"/>
              <a:t>HTML</a:t>
            </a:r>
            <a:r>
              <a:rPr lang="en-US" sz="1600" dirty="0"/>
              <a:t>, </a:t>
            </a:r>
            <a:r>
              <a:rPr lang="en-US" sz="1600" b="1" dirty="0"/>
              <a:t>CSS</a:t>
            </a:r>
            <a:r>
              <a:rPr lang="en-US" sz="1600" dirty="0"/>
              <a:t> (Bootstrap), </a:t>
            </a:r>
            <a:r>
              <a:rPr lang="en-US" sz="1600" b="1" dirty="0"/>
              <a:t>JavaScript</a:t>
            </a:r>
          </a:p>
          <a:p>
            <a:pPr marL="0" indent="0" algn="r">
              <a:lnSpc>
                <a:spcPct val="100000"/>
              </a:lnSpc>
              <a:buNone/>
            </a:pPr>
            <a:r>
              <a:rPr lang="en-US" sz="1600" dirty="0"/>
              <a:t>Backend: </a:t>
            </a:r>
            <a:br>
              <a:rPr lang="en-US" sz="1600" dirty="0"/>
            </a:br>
            <a:r>
              <a:rPr lang="en-US" sz="1600" b="1" dirty="0"/>
              <a:t>Node.js </a:t>
            </a:r>
            <a:r>
              <a:rPr lang="en-US" sz="1600" dirty="0"/>
              <a:t>(</a:t>
            </a:r>
            <a:r>
              <a:rPr lang="en-US" sz="1600" dirty="0" err="1"/>
              <a:t>Express.js</a:t>
            </a:r>
            <a:r>
              <a:rPr lang="en-US" sz="1600" dirty="0"/>
              <a:t>/EJS)</a:t>
            </a:r>
          </a:p>
          <a:p>
            <a:pPr marL="0" indent="0" algn="r">
              <a:lnSpc>
                <a:spcPct val="100000"/>
              </a:lnSpc>
              <a:buNone/>
            </a:pPr>
            <a:r>
              <a:rPr lang="en-US" sz="1600" dirty="0"/>
              <a:t>Database: </a:t>
            </a:r>
            <a:br>
              <a:rPr lang="en-US" sz="1600" dirty="0"/>
            </a:br>
            <a:r>
              <a:rPr lang="en-US" sz="1600" b="1" dirty="0"/>
              <a:t>PostgreSQL</a:t>
            </a:r>
          </a:p>
        </p:txBody>
      </p:sp>
      <p:sp>
        <p:nvSpPr>
          <p:cNvPr id="15" name="Rectangle 14">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0A81736F-EF1E-FA32-CED3-7217496FAE46}"/>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B4600F3B-4944-C610-EC6E-BBFCD844CF05}"/>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8F4E5AA3-0B1E-EE2E-F09C-B75EF7606BF8}"/>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5</a:t>
            </a:fld>
            <a:endParaRPr lang="en-US"/>
          </a:p>
        </p:txBody>
      </p:sp>
      <p:graphicFrame>
        <p:nvGraphicFramePr>
          <p:cNvPr id="17" name="TextBox 6">
            <a:extLst>
              <a:ext uri="{FF2B5EF4-FFF2-40B4-BE49-F238E27FC236}">
                <a16:creationId xmlns:a16="http://schemas.microsoft.com/office/drawing/2014/main" id="{BE0B552A-E1D8-6020-0A0D-BD211E6849BE}"/>
              </a:ext>
            </a:extLst>
          </p:cNvPr>
          <p:cNvGraphicFramePr/>
          <p:nvPr>
            <p:extLst>
              <p:ext uri="{D42A27DB-BD31-4B8C-83A1-F6EECF244321}">
                <p14:modId xmlns:p14="http://schemas.microsoft.com/office/powerpoint/2010/main" val="1777554972"/>
              </p:ext>
            </p:extLst>
          </p:nvPr>
        </p:nvGraphicFramePr>
        <p:xfrm>
          <a:off x="4181389" y="882502"/>
          <a:ext cx="7367134" cy="4784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4212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1097279" y="333065"/>
            <a:ext cx="10058400" cy="1450757"/>
          </a:xfrm>
        </p:spPr>
        <p:txBody>
          <a:bodyPr/>
          <a:lstStyle/>
          <a:p>
            <a:r>
              <a:rPr lang="en-US" dirty="0"/>
              <a:t>Code Documentation</a:t>
            </a:r>
          </a:p>
        </p:txBody>
      </p:sp>
      <p:sp>
        <p:nvSpPr>
          <p:cNvPr id="3" name="Content Placeholder 2">
            <a:extLst>
              <a:ext uri="{FF2B5EF4-FFF2-40B4-BE49-F238E27FC236}">
                <a16:creationId xmlns:a16="http://schemas.microsoft.com/office/drawing/2014/main" id="{19039337-CB74-5DD3-6553-604FE79ACEE5}"/>
              </a:ext>
            </a:extLst>
          </p:cNvPr>
          <p:cNvSpPr>
            <a:spLocks noGrp="1"/>
          </p:cNvSpPr>
          <p:nvPr>
            <p:ph idx="1"/>
          </p:nvPr>
        </p:nvSpPr>
        <p:spPr>
          <a:xfrm>
            <a:off x="1097280" y="2108202"/>
            <a:ext cx="4998720" cy="1896686"/>
          </a:xfrm>
        </p:spPr>
        <p:txBody>
          <a:bodyPr>
            <a:normAutofit/>
          </a:bodyPr>
          <a:lstStyle/>
          <a:p>
            <a:pPr algn="l"/>
            <a:r>
              <a:rPr lang="en-GB" sz="1400" b="0" i="0" dirty="0" err="1">
                <a:solidFill>
                  <a:srgbClr val="0D0D0D"/>
                </a:solidFill>
                <a:effectLst/>
                <a:highlight>
                  <a:srgbClr val="FFFFFF"/>
                </a:highlight>
              </a:rPr>
              <a:t>HarvestHub</a:t>
            </a:r>
            <a:r>
              <a:rPr lang="en-GB" sz="1400" b="0" i="0" dirty="0">
                <a:solidFill>
                  <a:srgbClr val="0D0D0D"/>
                </a:solidFill>
                <a:effectLst/>
                <a:highlight>
                  <a:srgbClr val="FFFFFF"/>
                </a:highlight>
              </a:rPr>
              <a:t> chose the </a:t>
            </a:r>
            <a:r>
              <a:rPr lang="en-GB" sz="1400" b="0" i="0" dirty="0" err="1">
                <a:solidFill>
                  <a:srgbClr val="0D0D0D"/>
                </a:solidFill>
                <a:effectLst/>
                <a:highlight>
                  <a:srgbClr val="FFFFFF"/>
                </a:highlight>
              </a:rPr>
              <a:t>JSCode</a:t>
            </a:r>
            <a:r>
              <a:rPr lang="en-GB" sz="1400" b="0" i="0" dirty="0">
                <a:solidFill>
                  <a:srgbClr val="0D0D0D"/>
                </a:solidFill>
                <a:effectLst/>
                <a:highlight>
                  <a:srgbClr val="FFFFFF"/>
                </a:highlight>
              </a:rPr>
              <a:t> tool to document code, prioritising:</a:t>
            </a:r>
          </a:p>
          <a:p>
            <a:pPr lvl="1">
              <a:buFont typeface="Arial" panose="020B0604020202020204" pitchFamily="34" charset="0"/>
              <a:buChar char="•"/>
            </a:pPr>
            <a:r>
              <a:rPr lang="en-GB" sz="1400" b="0" i="0" dirty="0">
                <a:solidFill>
                  <a:srgbClr val="0D0D0D"/>
                </a:solidFill>
                <a:effectLst/>
                <a:highlight>
                  <a:srgbClr val="FFFFFF"/>
                </a:highlight>
              </a:rPr>
              <a:t>Clarity: E</a:t>
            </a:r>
            <a:r>
              <a:rPr lang="en-GB" sz="1400" dirty="0">
                <a:solidFill>
                  <a:srgbClr val="0D0D0D"/>
                </a:solidFill>
                <a:highlight>
                  <a:srgbClr val="FFFFFF"/>
                </a:highlight>
              </a:rPr>
              <a:t>nsures a clear understanding of code functionality.</a:t>
            </a:r>
          </a:p>
          <a:p>
            <a:pPr lvl="1">
              <a:buFont typeface="Arial" panose="020B0604020202020204" pitchFamily="34" charset="0"/>
              <a:buChar char="•"/>
            </a:pPr>
            <a:r>
              <a:rPr lang="en-GB" sz="1400" b="0" i="0" dirty="0">
                <a:solidFill>
                  <a:srgbClr val="0D0D0D"/>
                </a:solidFill>
                <a:effectLst/>
                <a:highlight>
                  <a:srgbClr val="FFFFFF"/>
                </a:highlight>
              </a:rPr>
              <a:t>Maintenance: Simplifies debugging and updating.</a:t>
            </a:r>
          </a:p>
          <a:p>
            <a:pPr lvl="1">
              <a:buFont typeface="Arial" panose="020B0604020202020204" pitchFamily="34" charset="0"/>
              <a:buChar char="•"/>
            </a:pPr>
            <a:r>
              <a:rPr lang="en-GB" sz="1400" b="0" i="0" dirty="0">
                <a:solidFill>
                  <a:srgbClr val="0D0D0D"/>
                </a:solidFill>
                <a:effectLst/>
                <a:highlight>
                  <a:srgbClr val="FFFFFF"/>
                </a:highlight>
              </a:rPr>
              <a:t>Collaboration: Promotes understanding and collaboration.</a:t>
            </a:r>
          </a:p>
          <a:p>
            <a:pPr lvl="1">
              <a:buFont typeface="Arial" panose="020B0604020202020204" pitchFamily="34" charset="0"/>
              <a:buChar char="•"/>
            </a:pPr>
            <a:r>
              <a:rPr lang="en-GB" sz="1400" b="0" i="0" dirty="0">
                <a:solidFill>
                  <a:srgbClr val="0D0D0D"/>
                </a:solidFill>
                <a:effectLst/>
                <a:highlight>
                  <a:srgbClr val="FFFFFF"/>
                </a:highlight>
              </a:rPr>
              <a:t>Knowledge Transfer: Assists faster onboarding of new team members.</a:t>
            </a:r>
          </a:p>
          <a:p>
            <a:endParaRPr lang="en-US" sz="1400" dirty="0"/>
          </a:p>
        </p:txBody>
      </p:sp>
      <p:sp>
        <p:nvSpPr>
          <p:cNvPr id="4" name="Date Placeholder 3">
            <a:extLst>
              <a:ext uri="{FF2B5EF4-FFF2-40B4-BE49-F238E27FC236}">
                <a16:creationId xmlns:a16="http://schemas.microsoft.com/office/drawing/2014/main" id="{1E236329-96F2-7388-3475-2EFD18D5A02A}"/>
              </a:ext>
            </a:extLst>
          </p:cNvPr>
          <p:cNvSpPr>
            <a:spLocks noGrp="1"/>
          </p:cNvSpPr>
          <p:nvPr>
            <p:ph type="dt" sz="half" idx="10"/>
          </p:nvPr>
        </p:nvSpPr>
        <p:spPr/>
        <p:txBody>
          <a:bodyPr/>
          <a:lstStyle/>
          <a:p>
            <a:r>
              <a:rPr lang="en-GB" dirty="0"/>
              <a:t>5 June 2024</a:t>
            </a:r>
            <a:endParaRPr lang="en-US" dirty="0"/>
          </a:p>
        </p:txBody>
      </p:sp>
      <p:sp>
        <p:nvSpPr>
          <p:cNvPr id="5" name="Footer Placeholder 4">
            <a:extLst>
              <a:ext uri="{FF2B5EF4-FFF2-40B4-BE49-F238E27FC236}">
                <a16:creationId xmlns:a16="http://schemas.microsoft.com/office/drawing/2014/main" id="{42FF2B34-EA41-2FEF-DBA2-38FA5C466E11}"/>
              </a:ext>
            </a:extLst>
          </p:cNvPr>
          <p:cNvSpPr>
            <a:spLocks noGrp="1"/>
          </p:cNvSpPr>
          <p:nvPr>
            <p:ph type="ftr" sz="quarter" idx="11"/>
          </p:nvPr>
        </p:nvSpPr>
        <p:spPr/>
        <p:txBody>
          <a:bodyPr/>
          <a:lstStyle/>
          <a:p>
            <a:r>
              <a:rPr lang="en-US"/>
              <a:t>Duangkamon Moonmake</a:t>
            </a:r>
            <a:endParaRPr lang="en-US" dirty="0"/>
          </a:p>
        </p:txBody>
      </p:sp>
      <p:sp>
        <p:nvSpPr>
          <p:cNvPr id="6" name="Slide Number Placeholder 5">
            <a:extLst>
              <a:ext uri="{FF2B5EF4-FFF2-40B4-BE49-F238E27FC236}">
                <a16:creationId xmlns:a16="http://schemas.microsoft.com/office/drawing/2014/main" id="{80AA5DC7-D4AA-F9BC-2447-88DB728DB9D2}"/>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8" name="TextBox 7">
            <a:extLst>
              <a:ext uri="{FF2B5EF4-FFF2-40B4-BE49-F238E27FC236}">
                <a16:creationId xmlns:a16="http://schemas.microsoft.com/office/drawing/2014/main" id="{7C5B3C15-48C3-6349-52A4-E26A8D32B970}"/>
              </a:ext>
            </a:extLst>
          </p:cNvPr>
          <p:cNvSpPr txBox="1"/>
          <p:nvPr/>
        </p:nvSpPr>
        <p:spPr>
          <a:xfrm>
            <a:off x="1024447" y="4109094"/>
            <a:ext cx="5144386" cy="369332"/>
          </a:xfrm>
          <a:prstGeom prst="rect">
            <a:avLst/>
          </a:prstGeom>
          <a:noFill/>
        </p:spPr>
        <p:txBody>
          <a:bodyPr wrap="square">
            <a:spAutoFit/>
          </a:bodyPr>
          <a:lstStyle/>
          <a:p>
            <a:pPr algn="l"/>
            <a:r>
              <a:rPr lang="en-GB" b="1" i="0" dirty="0">
                <a:solidFill>
                  <a:srgbClr val="0D0D0D"/>
                </a:solidFill>
                <a:effectLst/>
                <a:highlight>
                  <a:srgbClr val="FFFFFF"/>
                </a:highlight>
              </a:rPr>
              <a:t>Documented Code Example:</a:t>
            </a:r>
          </a:p>
        </p:txBody>
      </p:sp>
      <p:pic>
        <p:nvPicPr>
          <p:cNvPr id="10" name="Picture 9" descr="A screenshot of a computer program&#10;&#10;Description automatically generated">
            <a:extLst>
              <a:ext uri="{FF2B5EF4-FFF2-40B4-BE49-F238E27FC236}">
                <a16:creationId xmlns:a16="http://schemas.microsoft.com/office/drawing/2014/main" id="{85D88D12-8D42-BB3B-59E6-36935B8B662A}"/>
              </a:ext>
            </a:extLst>
          </p:cNvPr>
          <p:cNvPicPr>
            <a:picLocks noChangeAspect="1"/>
          </p:cNvPicPr>
          <p:nvPr/>
        </p:nvPicPr>
        <p:blipFill>
          <a:blip r:embed="rId2"/>
          <a:stretch>
            <a:fillRect/>
          </a:stretch>
        </p:blipFill>
        <p:spPr>
          <a:xfrm>
            <a:off x="1097279" y="4582633"/>
            <a:ext cx="4798261" cy="157533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1A5AAD-2AEB-0CA6-0242-058CCD3F4953}"/>
              </a:ext>
            </a:extLst>
          </p:cNvPr>
          <p:cNvPicPr>
            <a:picLocks noChangeAspect="1"/>
          </p:cNvPicPr>
          <p:nvPr/>
        </p:nvPicPr>
        <p:blipFill>
          <a:blip r:embed="rId3"/>
          <a:stretch>
            <a:fillRect/>
          </a:stretch>
        </p:blipFill>
        <p:spPr>
          <a:xfrm>
            <a:off x="6118814" y="2134515"/>
            <a:ext cx="5048739" cy="3760891"/>
          </a:xfrm>
          <a:prstGeom prst="rect">
            <a:avLst/>
          </a:prstGeom>
        </p:spPr>
      </p:pic>
    </p:spTree>
    <p:extLst>
      <p:ext uri="{BB962C8B-B14F-4D97-AF65-F5344CB8AC3E}">
        <p14:creationId xmlns:p14="http://schemas.microsoft.com/office/powerpoint/2010/main" val="122070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64CBD860-A27C-FAC4-4AF8-F6085A4A787C}"/>
              </a:ext>
            </a:extLst>
          </p:cNvPr>
          <p:cNvPicPr>
            <a:picLocks noChangeAspect="1"/>
          </p:cNvPicPr>
          <p:nvPr/>
        </p:nvPicPr>
        <p:blipFill rotWithShape="1">
          <a:blip r:embed="rId2">
            <a:alphaModFix amt="20000"/>
          </a:blip>
          <a:srcRect l="26941" r="2837"/>
          <a:stretch/>
        </p:blipFill>
        <p:spPr>
          <a:xfrm>
            <a:off x="20" y="286603"/>
            <a:ext cx="12191980" cy="6857990"/>
          </a:xfrm>
          <a:prstGeom prst="rect">
            <a:avLst/>
          </a:prstGeom>
        </p:spPr>
      </p:pic>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1097280" y="286603"/>
            <a:ext cx="10058400" cy="1450757"/>
          </a:xfrm>
        </p:spPr>
        <p:txBody>
          <a:bodyPr>
            <a:normAutofit/>
          </a:bodyPr>
          <a:lstStyle/>
          <a:p>
            <a:r>
              <a:rPr lang="en-US" dirty="0"/>
              <a:t>Functional Testing and Test Data</a:t>
            </a:r>
          </a:p>
        </p:txBody>
      </p:sp>
      <p:cxnSp>
        <p:nvCxnSpPr>
          <p:cNvPr id="19" name="Straight Connector 1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039337-CB74-5DD3-6553-604FE79ACEE5}"/>
              </a:ext>
            </a:extLst>
          </p:cNvPr>
          <p:cNvSpPr>
            <a:spLocks noGrp="1"/>
          </p:cNvSpPr>
          <p:nvPr>
            <p:ph idx="1"/>
          </p:nvPr>
        </p:nvSpPr>
        <p:spPr>
          <a:xfrm>
            <a:off x="1097280" y="2108201"/>
            <a:ext cx="6931598" cy="3760891"/>
          </a:xfrm>
        </p:spPr>
        <p:txBody>
          <a:bodyPr>
            <a:noAutofit/>
          </a:bodyPr>
          <a:lstStyle/>
          <a:p>
            <a:pPr marL="0" indent="0">
              <a:buNone/>
            </a:pPr>
            <a:r>
              <a:rPr lang="en-US" sz="2000" dirty="0"/>
              <a:t>To ensure our application meets requirements, we need to perform functional testing and focus on features and functionalities to identify defects early.</a:t>
            </a:r>
          </a:p>
          <a:p>
            <a:pPr marL="0" indent="0">
              <a:buNone/>
            </a:pPr>
            <a:r>
              <a:rPr lang="en-US" sz="2000" dirty="0"/>
              <a:t>Approach: Manual testing with Black-box methodology</a:t>
            </a:r>
          </a:p>
          <a:p>
            <a:pPr marL="0" indent="0">
              <a:buNone/>
            </a:pPr>
            <a:r>
              <a:rPr lang="en-US" sz="2000" dirty="0"/>
              <a:t>Test Data:</a:t>
            </a:r>
          </a:p>
          <a:p>
            <a:pPr lvl="1"/>
            <a:r>
              <a:rPr lang="en-US" sz="2000" dirty="0"/>
              <a:t>Admin - Username: </a:t>
            </a:r>
            <a:r>
              <a:rPr lang="en-US" sz="2000" dirty="0">
                <a:hlinkClick r:id="rId3"/>
              </a:rPr>
              <a:t>admin1@example.com</a:t>
            </a:r>
            <a:r>
              <a:rPr lang="en-US" sz="2000" dirty="0"/>
              <a:t>, Password: 123456</a:t>
            </a:r>
          </a:p>
          <a:p>
            <a:pPr lvl="1"/>
            <a:r>
              <a:rPr lang="en-US" sz="2000" dirty="0"/>
              <a:t>Admin - Username: </a:t>
            </a:r>
            <a:r>
              <a:rPr lang="en-US" sz="2000" dirty="0">
                <a:hlinkClick r:id="rId4"/>
              </a:rPr>
              <a:t>admin2@example.com</a:t>
            </a:r>
            <a:r>
              <a:rPr lang="en-US" sz="2000" dirty="0"/>
              <a:t>, Password: 123456</a:t>
            </a:r>
          </a:p>
          <a:p>
            <a:pPr lvl="1"/>
            <a:r>
              <a:rPr lang="en-US" sz="2000" dirty="0"/>
              <a:t>User - Username: </a:t>
            </a:r>
            <a:r>
              <a:rPr lang="en-US" sz="2000" dirty="0">
                <a:hlinkClick r:id="rId5"/>
              </a:rPr>
              <a:t>user1@example.com</a:t>
            </a:r>
            <a:r>
              <a:rPr lang="en-US" sz="2000" dirty="0"/>
              <a:t>, Password: 123456</a:t>
            </a:r>
          </a:p>
          <a:p>
            <a:pPr lvl="1"/>
            <a:r>
              <a:rPr lang="en-US" sz="2000" dirty="0"/>
              <a:t>User - Username: </a:t>
            </a:r>
            <a:r>
              <a:rPr lang="en-US" sz="2000" dirty="0">
                <a:hlinkClick r:id="rId5"/>
              </a:rPr>
              <a:t>user2@example.com</a:t>
            </a:r>
            <a:r>
              <a:rPr lang="en-US" sz="2000" dirty="0"/>
              <a:t>, Password: 123456</a:t>
            </a:r>
          </a:p>
          <a:p>
            <a:pPr lvl="1"/>
            <a:endParaRPr lang="en-US" sz="2000" dirty="0"/>
          </a:p>
          <a:p>
            <a:pPr marL="0" indent="0">
              <a:buNone/>
            </a:pPr>
            <a:endParaRPr lang="en-US" sz="2000" dirty="0"/>
          </a:p>
          <a:p>
            <a:pPr marL="0" indent="0">
              <a:buNone/>
            </a:pPr>
            <a:endParaRPr lang="en-US" sz="2000" dirty="0"/>
          </a:p>
        </p:txBody>
      </p:sp>
      <p:sp>
        <p:nvSpPr>
          <p:cNvPr id="21" name="Rectangle 2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B631EBD2-E0A8-1497-2E72-764813111FEB}"/>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F94E8ACD-2C22-691F-B8C3-8A41DDC4D1FD}"/>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ED1FAE1B-6C10-BAD7-8903-5A98A03938B0}"/>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7</a:t>
            </a:fld>
            <a:endParaRPr lang="en-US"/>
          </a:p>
        </p:txBody>
      </p:sp>
      <p:sp>
        <p:nvSpPr>
          <p:cNvPr id="10" name="TextBox 9">
            <a:extLst>
              <a:ext uri="{FF2B5EF4-FFF2-40B4-BE49-F238E27FC236}">
                <a16:creationId xmlns:a16="http://schemas.microsoft.com/office/drawing/2014/main" id="{91E579F1-386F-6F82-19B2-1795BFEAFFAF}"/>
              </a:ext>
            </a:extLst>
          </p:cNvPr>
          <p:cNvSpPr txBox="1"/>
          <p:nvPr/>
        </p:nvSpPr>
        <p:spPr>
          <a:xfrm>
            <a:off x="8326826" y="3624740"/>
            <a:ext cx="2723150" cy="1015663"/>
          </a:xfrm>
          <a:prstGeom prst="rect">
            <a:avLst/>
          </a:prstGeom>
          <a:noFill/>
        </p:spPr>
        <p:txBody>
          <a:bodyPr wrap="square" rtlCol="0">
            <a:spAutoFit/>
          </a:bodyPr>
          <a:lstStyle/>
          <a:p>
            <a:r>
              <a:rPr lang="en-US" sz="2000" dirty="0"/>
              <a:t>Test cases can be found </a:t>
            </a:r>
          </a:p>
          <a:p>
            <a:r>
              <a:rPr lang="en-US" sz="2000" dirty="0"/>
              <a:t>at the below Excel worksheet:</a:t>
            </a:r>
          </a:p>
        </p:txBody>
      </p:sp>
      <p:sp>
        <p:nvSpPr>
          <p:cNvPr id="7" name="Explosion 1 6">
            <a:extLst>
              <a:ext uri="{FF2B5EF4-FFF2-40B4-BE49-F238E27FC236}">
                <a16:creationId xmlns:a16="http://schemas.microsoft.com/office/drawing/2014/main" id="{9076ED12-9390-4233-E5B7-52D0ADA691C8}"/>
              </a:ext>
            </a:extLst>
          </p:cNvPr>
          <p:cNvSpPr/>
          <p:nvPr/>
        </p:nvSpPr>
        <p:spPr>
          <a:xfrm>
            <a:off x="7705493" y="1280793"/>
            <a:ext cx="3454999" cy="2454866"/>
          </a:xfrm>
          <a:prstGeom prst="irregularSeal1">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 Run this test cases only after DB setup according to README instructions !!</a:t>
            </a:r>
          </a:p>
        </p:txBody>
      </p:sp>
      <p:graphicFrame>
        <p:nvGraphicFramePr>
          <p:cNvPr id="8" name="Object 7">
            <a:extLst>
              <a:ext uri="{FF2B5EF4-FFF2-40B4-BE49-F238E27FC236}">
                <a16:creationId xmlns:a16="http://schemas.microsoft.com/office/drawing/2014/main" id="{5741174F-8974-314B-4242-E0D586AED636}"/>
              </a:ext>
            </a:extLst>
          </p:cNvPr>
          <p:cNvGraphicFramePr>
            <a:graphicFrameLocks noChangeAspect="1"/>
          </p:cNvGraphicFramePr>
          <p:nvPr>
            <p:extLst>
              <p:ext uri="{D42A27DB-BD31-4B8C-83A1-F6EECF244321}">
                <p14:modId xmlns:p14="http://schemas.microsoft.com/office/powerpoint/2010/main" val="2569301787"/>
              </p:ext>
            </p:extLst>
          </p:nvPr>
        </p:nvGraphicFramePr>
        <p:xfrm>
          <a:off x="8676450" y="4853429"/>
          <a:ext cx="1608133" cy="1015663"/>
        </p:xfrm>
        <a:graphic>
          <a:graphicData uri="http://schemas.openxmlformats.org/presentationml/2006/ole">
            <mc:AlternateContent xmlns:mc="http://schemas.openxmlformats.org/markup-compatibility/2006">
              <mc:Choice xmlns:v="urn:schemas-microsoft-com:vml" Requires="v">
                <p:oleObj name="Worksheet" showAsIcon="1" r:id="rId6" imgW="965200" imgH="609600" progId="Excel.Sheet.12">
                  <p:embed/>
                </p:oleObj>
              </mc:Choice>
              <mc:Fallback>
                <p:oleObj name="Worksheet" showAsIcon="1" r:id="rId6" imgW="965200" imgH="609600" progId="Excel.Sheet.12">
                  <p:embed/>
                  <p:pic>
                    <p:nvPicPr>
                      <p:cNvPr id="0" name=""/>
                      <p:cNvPicPr/>
                      <p:nvPr/>
                    </p:nvPicPr>
                    <p:blipFill>
                      <a:blip r:embed="rId7"/>
                      <a:stretch>
                        <a:fillRect/>
                      </a:stretch>
                    </p:blipFill>
                    <p:spPr>
                      <a:xfrm>
                        <a:off x="8676450" y="4853429"/>
                        <a:ext cx="1608133" cy="1015663"/>
                      </a:xfrm>
                      <a:prstGeom prst="rect">
                        <a:avLst/>
                      </a:prstGeom>
                    </p:spPr>
                  </p:pic>
                </p:oleObj>
              </mc:Fallback>
            </mc:AlternateContent>
          </a:graphicData>
        </a:graphic>
      </p:graphicFrame>
    </p:spTree>
    <p:extLst>
      <p:ext uri="{BB962C8B-B14F-4D97-AF65-F5344CB8AC3E}">
        <p14:creationId xmlns:p14="http://schemas.microsoft.com/office/powerpoint/2010/main" val="172868307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2CD8F9E-DB66-4E41-A62A-5F434F750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828624" y="634946"/>
            <a:ext cx="4821283" cy="1450757"/>
          </a:xfrm>
        </p:spPr>
        <p:txBody>
          <a:bodyPr vert="horz" lIns="91440" tIns="45720" rIns="91440" bIns="45720" rtlCol="0">
            <a:normAutofit/>
          </a:bodyPr>
          <a:lstStyle/>
          <a:p>
            <a:r>
              <a:rPr lang="en-US" sz="4600"/>
              <a:t>Screenshots of Web Application (1)</a:t>
            </a:r>
          </a:p>
        </p:txBody>
      </p:sp>
      <p:cxnSp>
        <p:nvCxnSpPr>
          <p:cNvPr id="63" name="Straight Connector 62">
            <a:extLst>
              <a:ext uri="{FF2B5EF4-FFF2-40B4-BE49-F238E27FC236}">
                <a16:creationId xmlns:a16="http://schemas.microsoft.com/office/drawing/2014/main" id="{941EBB8E-57F2-4BB0-9847-5D888C723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25071"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57">
            <a:extLst>
              <a:ext uri="{FF2B5EF4-FFF2-40B4-BE49-F238E27FC236}">
                <a16:creationId xmlns:a16="http://schemas.microsoft.com/office/drawing/2014/main" id="{50D76A2B-EF52-96E0-9360-390A06EE6B36}"/>
              </a:ext>
            </a:extLst>
          </p:cNvPr>
          <p:cNvSpPr>
            <a:spLocks noGrp="1"/>
          </p:cNvSpPr>
          <p:nvPr>
            <p:ph idx="1"/>
          </p:nvPr>
        </p:nvSpPr>
        <p:spPr>
          <a:xfrm>
            <a:off x="828624" y="2198914"/>
            <a:ext cx="4821283" cy="3670180"/>
          </a:xfrm>
        </p:spPr>
        <p:txBody>
          <a:bodyPr>
            <a:normAutofit/>
          </a:bodyPr>
          <a:lstStyle/>
          <a:p>
            <a:r>
              <a:rPr lang="en-US" dirty="0"/>
              <a:t>Here are screenshots of the homepage (</a:t>
            </a:r>
            <a:r>
              <a:rPr lang="en-US" i="1" dirty="0"/>
              <a:t>top left</a:t>
            </a:r>
            <a:r>
              <a:rPr lang="en-US" dirty="0"/>
              <a:t>), registration (</a:t>
            </a:r>
            <a:r>
              <a:rPr lang="en-US" i="1" dirty="0"/>
              <a:t>top right</a:t>
            </a:r>
            <a:r>
              <a:rPr lang="en-US" dirty="0"/>
              <a:t>), login (</a:t>
            </a:r>
            <a:r>
              <a:rPr lang="en-US" i="1" dirty="0"/>
              <a:t>bottom left</a:t>
            </a:r>
            <a:r>
              <a:rPr lang="en-US" dirty="0"/>
              <a:t>), and confirmation pages after registration (</a:t>
            </a:r>
            <a:r>
              <a:rPr lang="en-US" i="1" dirty="0"/>
              <a:t>bottom right</a:t>
            </a:r>
            <a:r>
              <a:rPr lang="en-US" dirty="0"/>
              <a:t>).</a:t>
            </a:r>
          </a:p>
        </p:txBody>
      </p:sp>
      <p:sp>
        <p:nvSpPr>
          <p:cNvPr id="65" name="Rectangle 64">
            <a:extLst>
              <a:ext uri="{FF2B5EF4-FFF2-40B4-BE49-F238E27FC236}">
                <a16:creationId xmlns:a16="http://schemas.microsoft.com/office/drawing/2014/main" id="{24AC8A0C-3781-416C-8355-373C09E77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691672"/>
            <a:ext cx="2636076" cy="2451078"/>
          </a:xfrm>
          <a:prstGeom prst="rect">
            <a:avLst/>
          </a:prstGeom>
          <a:solidFill>
            <a:srgbClr val="FFFFFF"/>
          </a:solidFill>
          <a:ln w="63500">
            <a:solidFill>
              <a:srgbClr val="77CD6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7783C4A-6329-4A69-BEA0-3E083CC3E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691673"/>
            <a:ext cx="2644595" cy="2451078"/>
          </a:xfrm>
          <a:prstGeom prst="rect">
            <a:avLst/>
          </a:prstGeom>
          <a:solidFill>
            <a:srgbClr val="FFFFFF"/>
          </a:solidFill>
          <a:ln w="63500">
            <a:solidFill>
              <a:srgbClr val="77CD6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screenshot of a register&#10;&#10;Description automatically generated">
            <a:extLst>
              <a:ext uri="{FF2B5EF4-FFF2-40B4-BE49-F238E27FC236}">
                <a16:creationId xmlns:a16="http://schemas.microsoft.com/office/drawing/2014/main" id="{9DE26CC7-DB3A-296D-C97B-7037313E5776}"/>
              </a:ext>
            </a:extLst>
          </p:cNvPr>
          <p:cNvPicPr>
            <a:picLocks noChangeAspect="1"/>
          </p:cNvPicPr>
          <p:nvPr/>
        </p:nvPicPr>
        <p:blipFill>
          <a:blip r:embed="rId3"/>
          <a:stretch>
            <a:fillRect/>
          </a:stretch>
        </p:blipFill>
        <p:spPr>
          <a:xfrm>
            <a:off x="9060532" y="923415"/>
            <a:ext cx="2339902" cy="2053264"/>
          </a:xfrm>
          <a:prstGeom prst="rect">
            <a:avLst/>
          </a:prstGeom>
        </p:spPr>
      </p:pic>
      <p:sp>
        <p:nvSpPr>
          <p:cNvPr id="69" name="Rectangle 68">
            <a:extLst>
              <a:ext uri="{FF2B5EF4-FFF2-40B4-BE49-F238E27FC236}">
                <a16:creationId xmlns:a16="http://schemas.microsoft.com/office/drawing/2014/main" id="{800C66B2-3F33-4B0E-B882-F5DDE3BE9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3345545"/>
            <a:ext cx="2631017" cy="2481832"/>
          </a:xfrm>
          <a:prstGeom prst="rect">
            <a:avLst/>
          </a:prstGeom>
          <a:solidFill>
            <a:srgbClr val="FFFFFF"/>
          </a:solidFill>
          <a:ln w="63500">
            <a:solidFill>
              <a:srgbClr val="77CD6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27" descr="A screenshot of a website&#10;&#10;Description automatically generated">
            <a:extLst>
              <a:ext uri="{FF2B5EF4-FFF2-40B4-BE49-F238E27FC236}">
                <a16:creationId xmlns:a16="http://schemas.microsoft.com/office/drawing/2014/main" id="{A054DC42-ECA5-184C-FB19-8C1522B02AF6}"/>
              </a:ext>
            </a:extLst>
          </p:cNvPr>
          <p:cNvPicPr>
            <a:picLocks noChangeAspect="1"/>
          </p:cNvPicPr>
          <p:nvPr/>
        </p:nvPicPr>
        <p:blipFill>
          <a:blip r:embed="rId4"/>
          <a:stretch>
            <a:fillRect/>
          </a:stretch>
        </p:blipFill>
        <p:spPr>
          <a:xfrm>
            <a:off x="6245156" y="1144637"/>
            <a:ext cx="2309420" cy="1610820"/>
          </a:xfrm>
          <a:prstGeom prst="rect">
            <a:avLst/>
          </a:prstGeom>
        </p:spPr>
      </p:pic>
      <p:sp>
        <p:nvSpPr>
          <p:cNvPr id="71" name="Rectangle 70">
            <a:extLst>
              <a:ext uri="{FF2B5EF4-FFF2-40B4-BE49-F238E27FC236}">
                <a16:creationId xmlns:a16="http://schemas.microsoft.com/office/drawing/2014/main" id="{1AEE5BCC-7233-49EF-B467-349F454B3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3336707"/>
            <a:ext cx="2644595" cy="2490670"/>
          </a:xfrm>
          <a:prstGeom prst="rect">
            <a:avLst/>
          </a:prstGeom>
          <a:solidFill>
            <a:srgbClr val="FFFFFF"/>
          </a:solidFill>
          <a:ln w="63500">
            <a:solidFill>
              <a:srgbClr val="77CD6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F86F995-99FA-2A89-F403-7325261A97BA}"/>
              </a:ext>
            </a:extLst>
          </p:cNvPr>
          <p:cNvPicPr>
            <a:picLocks noChangeAspect="1"/>
          </p:cNvPicPr>
          <p:nvPr/>
        </p:nvPicPr>
        <p:blipFill>
          <a:blip r:embed="rId5"/>
          <a:stretch>
            <a:fillRect/>
          </a:stretch>
        </p:blipFill>
        <p:spPr>
          <a:xfrm>
            <a:off x="9060532" y="4094895"/>
            <a:ext cx="2331368" cy="1014145"/>
          </a:xfrm>
          <a:prstGeom prst="rect">
            <a:avLst/>
          </a:prstGeom>
        </p:spPr>
      </p:pic>
      <p:sp>
        <p:nvSpPr>
          <p:cNvPr id="73" name="Rectangle 72">
            <a:extLst>
              <a:ext uri="{FF2B5EF4-FFF2-40B4-BE49-F238E27FC236}">
                <a16:creationId xmlns:a16="http://schemas.microsoft.com/office/drawing/2014/main" id="{53131F57-062B-4BE5-BEDA-58396B3EC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48A3ACAE-7185-0992-5A08-AD69D8C253A7}"/>
              </a:ext>
            </a:extLst>
          </p:cNvPr>
          <p:cNvSpPr>
            <a:spLocks noGrp="1"/>
          </p:cNvSpPr>
          <p:nvPr>
            <p:ph type="ftr" sz="quarter" idx="11"/>
          </p:nvPr>
        </p:nvSpPr>
        <p:spPr>
          <a:xfrm>
            <a:off x="1097279" y="6446838"/>
            <a:ext cx="6818262" cy="365125"/>
          </a:xfrm>
        </p:spPr>
        <p:txBody>
          <a:bodyPr vert="horz" lIns="91440" tIns="45720" rIns="91440" bIns="45720" rtlCol="0">
            <a:normAutofit/>
          </a:bodyPr>
          <a:lstStyle/>
          <a:p>
            <a:pPr>
              <a:spcAft>
                <a:spcPts val="600"/>
              </a:spcAft>
            </a:pPr>
            <a:r>
              <a:rPr lang="en-US" kern="1200" cap="all" baseline="0">
                <a:latin typeface="+mn-lt"/>
                <a:ea typeface="+mn-ea"/>
                <a:cs typeface="+mn-cs"/>
              </a:rPr>
              <a:t>Duangkamon Moonmake</a:t>
            </a:r>
          </a:p>
        </p:txBody>
      </p:sp>
      <p:sp>
        <p:nvSpPr>
          <p:cNvPr id="4" name="Date Placeholder 3">
            <a:extLst>
              <a:ext uri="{FF2B5EF4-FFF2-40B4-BE49-F238E27FC236}">
                <a16:creationId xmlns:a16="http://schemas.microsoft.com/office/drawing/2014/main" id="{FF03E241-D3A7-9AA3-4479-19F2A3471E3C}"/>
              </a:ext>
            </a:extLst>
          </p:cNvPr>
          <p:cNvSpPr>
            <a:spLocks noGrp="1"/>
          </p:cNvSpPr>
          <p:nvPr>
            <p:ph type="dt" sz="half" idx="10"/>
          </p:nvPr>
        </p:nvSpPr>
        <p:spPr>
          <a:xfrm>
            <a:off x="8218426" y="6446838"/>
            <a:ext cx="2584850" cy="365125"/>
          </a:xfrm>
        </p:spPr>
        <p:txBody>
          <a:bodyPr vert="horz" lIns="91440" tIns="45720" rIns="91440" bIns="45720" rtlCol="0">
            <a:normAutofit/>
          </a:bodyPr>
          <a:lstStyle/>
          <a:p>
            <a:pPr>
              <a:spcAft>
                <a:spcPts val="600"/>
              </a:spcAft>
            </a:pPr>
            <a:r>
              <a:rPr lang="en-US" dirty="0"/>
              <a:t>5 June 2024</a:t>
            </a:r>
          </a:p>
        </p:txBody>
      </p:sp>
      <p:sp>
        <p:nvSpPr>
          <p:cNvPr id="6" name="Slide Number Placeholder 5">
            <a:extLst>
              <a:ext uri="{FF2B5EF4-FFF2-40B4-BE49-F238E27FC236}">
                <a16:creationId xmlns:a16="http://schemas.microsoft.com/office/drawing/2014/main" id="{DB8F9A68-07DB-331E-21D7-CFD98D11C7B9}"/>
              </a:ext>
            </a:extLst>
          </p:cNvPr>
          <p:cNvSpPr>
            <a:spLocks noGrp="1"/>
          </p:cNvSpPr>
          <p:nvPr>
            <p:ph type="sldNum" sz="quarter" idx="12"/>
          </p:nvPr>
        </p:nvSpPr>
        <p:spPr>
          <a:xfrm>
            <a:off x="10993582" y="6446838"/>
            <a:ext cx="780010" cy="365125"/>
          </a:xfrm>
        </p:spPr>
        <p:txBody>
          <a:bodyPr vert="horz" lIns="91440" tIns="45720" rIns="91440" bIns="45720" rtlCol="0">
            <a:normAutofit/>
          </a:bodyPr>
          <a:lstStyle/>
          <a:p>
            <a:pPr>
              <a:spcAft>
                <a:spcPts val="600"/>
              </a:spcAft>
            </a:pPr>
            <a:fld id="{3A98EE3D-8CD1-4C3F-BD1C-C98C9596463C}" type="slidenum">
              <a:rPr lang="en-US"/>
              <a:pPr>
                <a:spcAft>
                  <a:spcPts val="600"/>
                </a:spcAft>
              </a:pPr>
              <a:t>8</a:t>
            </a:fld>
            <a:endParaRPr lang="en-US"/>
          </a:p>
        </p:txBody>
      </p:sp>
      <p:pic>
        <p:nvPicPr>
          <p:cNvPr id="16" name="Picture 15" descr="A screenshot of a computer&#10;&#10;Description automatically generated">
            <a:extLst>
              <a:ext uri="{FF2B5EF4-FFF2-40B4-BE49-F238E27FC236}">
                <a16:creationId xmlns:a16="http://schemas.microsoft.com/office/drawing/2014/main" id="{D568F62B-A3EB-4B42-9BA8-A72604D28A4D}"/>
              </a:ext>
            </a:extLst>
          </p:cNvPr>
          <p:cNvPicPr>
            <a:picLocks noChangeAspect="1"/>
          </p:cNvPicPr>
          <p:nvPr/>
        </p:nvPicPr>
        <p:blipFill>
          <a:blip r:embed="rId6"/>
          <a:stretch>
            <a:fillRect/>
          </a:stretch>
        </p:blipFill>
        <p:spPr>
          <a:xfrm>
            <a:off x="6249416" y="3801169"/>
            <a:ext cx="2305160" cy="1561745"/>
          </a:xfrm>
          <a:prstGeom prst="rect">
            <a:avLst/>
          </a:prstGeom>
        </p:spPr>
      </p:pic>
    </p:spTree>
    <p:extLst>
      <p:ext uri="{BB962C8B-B14F-4D97-AF65-F5344CB8AC3E}">
        <p14:creationId xmlns:p14="http://schemas.microsoft.com/office/powerpoint/2010/main" val="1022991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2CD8F9E-DB66-4E41-A62A-5F434F750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A91C0-4AAC-4185-C81F-2E816ACBC407}"/>
              </a:ext>
            </a:extLst>
          </p:cNvPr>
          <p:cNvSpPr>
            <a:spLocks noGrp="1"/>
          </p:cNvSpPr>
          <p:nvPr>
            <p:ph type="title"/>
          </p:nvPr>
        </p:nvSpPr>
        <p:spPr>
          <a:xfrm>
            <a:off x="828624" y="634946"/>
            <a:ext cx="4821283" cy="1450757"/>
          </a:xfrm>
        </p:spPr>
        <p:txBody>
          <a:bodyPr>
            <a:normAutofit/>
          </a:bodyPr>
          <a:lstStyle/>
          <a:p>
            <a:r>
              <a:rPr lang="en-US" sz="4600" dirty="0"/>
              <a:t>Screenshots of Web Application (2)</a:t>
            </a:r>
          </a:p>
        </p:txBody>
      </p:sp>
      <p:cxnSp>
        <p:nvCxnSpPr>
          <p:cNvPr id="40" name="Straight Connector 39">
            <a:extLst>
              <a:ext uri="{FF2B5EF4-FFF2-40B4-BE49-F238E27FC236}">
                <a16:creationId xmlns:a16="http://schemas.microsoft.com/office/drawing/2014/main" id="{941EBB8E-57F2-4BB0-9847-5D888C723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25071"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34">
            <a:extLst>
              <a:ext uri="{FF2B5EF4-FFF2-40B4-BE49-F238E27FC236}">
                <a16:creationId xmlns:a16="http://schemas.microsoft.com/office/drawing/2014/main" id="{865719D6-4EAF-D584-8EBF-3C13AB7364F5}"/>
              </a:ext>
            </a:extLst>
          </p:cNvPr>
          <p:cNvSpPr>
            <a:spLocks noGrp="1"/>
          </p:cNvSpPr>
          <p:nvPr>
            <p:ph idx="1"/>
          </p:nvPr>
        </p:nvSpPr>
        <p:spPr>
          <a:xfrm>
            <a:off x="828624" y="2198914"/>
            <a:ext cx="4821283" cy="2059534"/>
          </a:xfrm>
        </p:spPr>
        <p:txBody>
          <a:bodyPr>
            <a:normAutofit lnSpcReduction="10000"/>
          </a:bodyPr>
          <a:lstStyle/>
          <a:p>
            <a:r>
              <a:rPr lang="en-GB" sz="2000" dirty="0"/>
              <a:t>Here are screenshots of the user dashboard(</a:t>
            </a:r>
            <a:r>
              <a:rPr lang="en-GB" sz="2000" i="1" dirty="0">
                <a:solidFill>
                  <a:srgbClr val="0E101A"/>
                </a:solidFill>
                <a:effectLst/>
              </a:rPr>
              <a:t>top left</a:t>
            </a:r>
            <a:r>
              <a:rPr lang="en-GB" sz="2000" dirty="0"/>
              <a:t>), the admin dashboard with account management and waiting list (</a:t>
            </a:r>
            <a:r>
              <a:rPr lang="en-GB" sz="2000" i="1" dirty="0">
                <a:solidFill>
                  <a:srgbClr val="0E101A"/>
                </a:solidFill>
                <a:effectLst/>
              </a:rPr>
              <a:t>top right</a:t>
            </a:r>
            <a:r>
              <a:rPr lang="en-GB" sz="2000" dirty="0"/>
              <a:t>), the admin dashboard for assignment management (</a:t>
            </a:r>
            <a:r>
              <a:rPr lang="en-GB" sz="2000" i="1" dirty="0">
                <a:solidFill>
                  <a:srgbClr val="0E101A"/>
                </a:solidFill>
                <a:effectLst/>
              </a:rPr>
              <a:t>bottom left</a:t>
            </a:r>
            <a:r>
              <a:rPr lang="en-GB" sz="2000" dirty="0"/>
              <a:t>), and the assignment process (</a:t>
            </a:r>
            <a:r>
              <a:rPr lang="en-GB" sz="2000" i="1" dirty="0">
                <a:solidFill>
                  <a:srgbClr val="0E101A"/>
                </a:solidFill>
                <a:effectLst/>
              </a:rPr>
              <a:t>bottom right</a:t>
            </a:r>
            <a:r>
              <a:rPr lang="en-GB" sz="2000" dirty="0"/>
              <a:t>).</a:t>
            </a:r>
            <a:endParaRPr lang="en-US" sz="2000" dirty="0"/>
          </a:p>
        </p:txBody>
      </p:sp>
      <p:sp>
        <p:nvSpPr>
          <p:cNvPr id="42" name="Rectangle 41">
            <a:extLst>
              <a:ext uri="{FF2B5EF4-FFF2-40B4-BE49-F238E27FC236}">
                <a16:creationId xmlns:a16="http://schemas.microsoft.com/office/drawing/2014/main" id="{24AC8A0C-3781-416C-8355-373C09E77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691672"/>
            <a:ext cx="2636076" cy="2451078"/>
          </a:xfrm>
          <a:prstGeom prst="rect">
            <a:avLst/>
          </a:prstGeom>
          <a:solidFill>
            <a:srgbClr val="FFFFFF"/>
          </a:solidFill>
          <a:ln w="63500">
            <a:solidFill>
              <a:srgbClr val="EB472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7783C4A-6329-4A69-BEA0-3E083CC3E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691673"/>
            <a:ext cx="2644595" cy="2451078"/>
          </a:xfrm>
          <a:prstGeom prst="rect">
            <a:avLst/>
          </a:prstGeom>
          <a:solidFill>
            <a:srgbClr val="FFFFFF"/>
          </a:solidFill>
          <a:ln w="63500">
            <a:solidFill>
              <a:srgbClr val="EB472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shot of a computer&#10;&#10;Description automatically generated">
            <a:extLst>
              <a:ext uri="{FF2B5EF4-FFF2-40B4-BE49-F238E27FC236}">
                <a16:creationId xmlns:a16="http://schemas.microsoft.com/office/drawing/2014/main" id="{990A089D-BD60-BAE1-2C64-6FDEEE44F7B5}"/>
              </a:ext>
            </a:extLst>
          </p:cNvPr>
          <p:cNvPicPr>
            <a:picLocks noChangeAspect="1"/>
          </p:cNvPicPr>
          <p:nvPr/>
        </p:nvPicPr>
        <p:blipFill>
          <a:blip r:embed="rId3"/>
          <a:stretch>
            <a:fillRect/>
          </a:stretch>
        </p:blipFill>
        <p:spPr>
          <a:xfrm>
            <a:off x="9357670" y="872500"/>
            <a:ext cx="1745626" cy="2155094"/>
          </a:xfrm>
          <a:prstGeom prst="rect">
            <a:avLst/>
          </a:prstGeom>
        </p:spPr>
      </p:pic>
      <p:sp>
        <p:nvSpPr>
          <p:cNvPr id="46" name="Rectangle 45">
            <a:extLst>
              <a:ext uri="{FF2B5EF4-FFF2-40B4-BE49-F238E27FC236}">
                <a16:creationId xmlns:a16="http://schemas.microsoft.com/office/drawing/2014/main" id="{800C66B2-3F33-4B0E-B882-F5DDE3BE9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3345545"/>
            <a:ext cx="2631017" cy="2481832"/>
          </a:xfrm>
          <a:prstGeom prst="rect">
            <a:avLst/>
          </a:prstGeom>
          <a:solidFill>
            <a:srgbClr val="FFFFFF"/>
          </a:solidFill>
          <a:ln w="63500">
            <a:solidFill>
              <a:srgbClr val="EB472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Description automatically generated">
            <a:extLst>
              <a:ext uri="{FF2B5EF4-FFF2-40B4-BE49-F238E27FC236}">
                <a16:creationId xmlns:a16="http://schemas.microsoft.com/office/drawing/2014/main" id="{0640E7D2-7CD9-DA98-D67B-5F7368B703EF}"/>
              </a:ext>
            </a:extLst>
          </p:cNvPr>
          <p:cNvPicPr>
            <a:picLocks noChangeAspect="1"/>
          </p:cNvPicPr>
          <p:nvPr/>
        </p:nvPicPr>
        <p:blipFill>
          <a:blip r:embed="rId4"/>
          <a:stretch>
            <a:fillRect/>
          </a:stretch>
        </p:blipFill>
        <p:spPr>
          <a:xfrm>
            <a:off x="6542176" y="872500"/>
            <a:ext cx="1726788" cy="2118760"/>
          </a:xfrm>
          <a:prstGeom prst="rect">
            <a:avLst/>
          </a:prstGeom>
        </p:spPr>
      </p:pic>
      <p:sp>
        <p:nvSpPr>
          <p:cNvPr id="48" name="Rectangle 47">
            <a:extLst>
              <a:ext uri="{FF2B5EF4-FFF2-40B4-BE49-F238E27FC236}">
                <a16:creationId xmlns:a16="http://schemas.microsoft.com/office/drawing/2014/main" id="{1AEE5BCC-7233-49EF-B467-349F454B3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3336707"/>
            <a:ext cx="2644595" cy="2490670"/>
          </a:xfrm>
          <a:prstGeom prst="rect">
            <a:avLst/>
          </a:prstGeom>
          <a:solidFill>
            <a:srgbClr val="FFFFFF"/>
          </a:solidFill>
          <a:ln w="63500">
            <a:solidFill>
              <a:srgbClr val="EB472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computer&#10;&#10;Description automatically generated">
            <a:extLst>
              <a:ext uri="{FF2B5EF4-FFF2-40B4-BE49-F238E27FC236}">
                <a16:creationId xmlns:a16="http://schemas.microsoft.com/office/drawing/2014/main" id="{27FE1F9A-9B8C-FC2E-DF96-32C788750949}"/>
              </a:ext>
            </a:extLst>
          </p:cNvPr>
          <p:cNvPicPr>
            <a:picLocks noChangeAspect="1"/>
          </p:cNvPicPr>
          <p:nvPr/>
        </p:nvPicPr>
        <p:blipFill>
          <a:blip r:embed="rId5"/>
          <a:stretch>
            <a:fillRect/>
          </a:stretch>
        </p:blipFill>
        <p:spPr>
          <a:xfrm>
            <a:off x="9060532" y="3963756"/>
            <a:ext cx="2331368" cy="1276423"/>
          </a:xfrm>
          <a:prstGeom prst="rect">
            <a:avLst/>
          </a:prstGeom>
        </p:spPr>
      </p:pic>
      <p:sp>
        <p:nvSpPr>
          <p:cNvPr id="50" name="Rectangle 49">
            <a:extLst>
              <a:ext uri="{FF2B5EF4-FFF2-40B4-BE49-F238E27FC236}">
                <a16:creationId xmlns:a16="http://schemas.microsoft.com/office/drawing/2014/main" id="{53131F57-062B-4BE5-BEDA-58396B3EC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Footer Placeholder 4">
            <a:extLst>
              <a:ext uri="{FF2B5EF4-FFF2-40B4-BE49-F238E27FC236}">
                <a16:creationId xmlns:a16="http://schemas.microsoft.com/office/drawing/2014/main" id="{48A3ACAE-7185-0992-5A08-AD69D8C253A7}"/>
              </a:ext>
            </a:extLst>
          </p:cNvPr>
          <p:cNvSpPr>
            <a:spLocks noGrp="1"/>
          </p:cNvSpPr>
          <p:nvPr>
            <p:ph type="ftr" sz="quarter" idx="11"/>
          </p:nvPr>
        </p:nvSpPr>
        <p:spPr>
          <a:xfrm>
            <a:off x="1097279" y="6446838"/>
            <a:ext cx="6818262" cy="365125"/>
          </a:xfrm>
        </p:spPr>
        <p:txBody>
          <a:bodyPr>
            <a:normAutofit/>
          </a:bodyPr>
          <a:lstStyle/>
          <a:p>
            <a:pPr>
              <a:spcAft>
                <a:spcPts val="600"/>
              </a:spcAft>
            </a:pPr>
            <a:r>
              <a:rPr lang="en-US"/>
              <a:t>Duangkamon Moonmake</a:t>
            </a:r>
          </a:p>
        </p:txBody>
      </p:sp>
      <p:sp>
        <p:nvSpPr>
          <p:cNvPr id="4" name="Date Placeholder 3">
            <a:extLst>
              <a:ext uri="{FF2B5EF4-FFF2-40B4-BE49-F238E27FC236}">
                <a16:creationId xmlns:a16="http://schemas.microsoft.com/office/drawing/2014/main" id="{FF03E241-D3A7-9AA3-4479-19F2A3471E3C}"/>
              </a:ext>
            </a:extLst>
          </p:cNvPr>
          <p:cNvSpPr>
            <a:spLocks noGrp="1"/>
          </p:cNvSpPr>
          <p:nvPr>
            <p:ph type="dt" sz="half" idx="10"/>
          </p:nvPr>
        </p:nvSpPr>
        <p:spPr>
          <a:xfrm>
            <a:off x="8218426" y="6446838"/>
            <a:ext cx="2584850" cy="365125"/>
          </a:xfrm>
        </p:spPr>
        <p:txBody>
          <a:bodyPr>
            <a:normAutofit/>
          </a:bodyPr>
          <a:lstStyle/>
          <a:p>
            <a:pPr>
              <a:spcAft>
                <a:spcPts val="600"/>
              </a:spcAft>
            </a:pPr>
            <a:r>
              <a:rPr lang="en-GB" dirty="0"/>
              <a:t>5 June 2024</a:t>
            </a:r>
            <a:endParaRPr lang="en-US" dirty="0"/>
          </a:p>
        </p:txBody>
      </p:sp>
      <p:sp>
        <p:nvSpPr>
          <p:cNvPr id="6" name="Slide Number Placeholder 5">
            <a:extLst>
              <a:ext uri="{FF2B5EF4-FFF2-40B4-BE49-F238E27FC236}">
                <a16:creationId xmlns:a16="http://schemas.microsoft.com/office/drawing/2014/main" id="{DB8F9A68-07DB-331E-21D7-CFD98D11C7B9}"/>
              </a:ext>
            </a:extLst>
          </p:cNvPr>
          <p:cNvSpPr>
            <a:spLocks noGrp="1"/>
          </p:cNvSpPr>
          <p:nvPr>
            <p:ph type="sldNum" sz="quarter" idx="12"/>
          </p:nvPr>
        </p:nvSpPr>
        <p:spPr>
          <a:xfrm>
            <a:off x="10993582" y="6446838"/>
            <a:ext cx="780010" cy="365125"/>
          </a:xfrm>
        </p:spPr>
        <p:txBody>
          <a:bodyPr>
            <a:normAutofit/>
          </a:bodyPr>
          <a:lstStyle/>
          <a:p>
            <a:pPr>
              <a:spcAft>
                <a:spcPts val="600"/>
              </a:spcAft>
            </a:pPr>
            <a:fld id="{3A98EE3D-8CD1-4C3F-BD1C-C98C9596463C}" type="slidenum">
              <a:rPr lang="en-US" smtClean="0"/>
              <a:pPr>
                <a:spcAft>
                  <a:spcPts val="600"/>
                </a:spcAft>
              </a:pPr>
              <a:t>9</a:t>
            </a:fld>
            <a:endParaRPr lang="en-US"/>
          </a:p>
        </p:txBody>
      </p:sp>
      <p:pic>
        <p:nvPicPr>
          <p:cNvPr id="24" name="Picture 23" descr="A screenshot of a computer&#10;&#10;Description automatically generated">
            <a:extLst>
              <a:ext uri="{FF2B5EF4-FFF2-40B4-BE49-F238E27FC236}">
                <a16:creationId xmlns:a16="http://schemas.microsoft.com/office/drawing/2014/main" id="{F70082BE-1D42-7B38-5BE5-928BFC6CACB1}"/>
              </a:ext>
            </a:extLst>
          </p:cNvPr>
          <p:cNvPicPr>
            <a:picLocks noChangeAspect="1"/>
          </p:cNvPicPr>
          <p:nvPr/>
        </p:nvPicPr>
        <p:blipFill>
          <a:blip r:embed="rId6"/>
          <a:stretch>
            <a:fillRect/>
          </a:stretch>
        </p:blipFill>
        <p:spPr>
          <a:xfrm>
            <a:off x="6503415" y="3522966"/>
            <a:ext cx="1847895" cy="2105864"/>
          </a:xfrm>
          <a:prstGeom prst="rect">
            <a:avLst/>
          </a:prstGeom>
        </p:spPr>
      </p:pic>
      <p:sp>
        <p:nvSpPr>
          <p:cNvPr id="14" name="TextBox 13">
            <a:extLst>
              <a:ext uri="{FF2B5EF4-FFF2-40B4-BE49-F238E27FC236}">
                <a16:creationId xmlns:a16="http://schemas.microsoft.com/office/drawing/2014/main" id="{A2710694-2C59-45C4-1136-A675D79A4313}"/>
              </a:ext>
            </a:extLst>
          </p:cNvPr>
          <p:cNvSpPr txBox="1"/>
          <p:nvPr/>
        </p:nvSpPr>
        <p:spPr>
          <a:xfrm>
            <a:off x="828624" y="4119820"/>
            <a:ext cx="3159455" cy="369332"/>
          </a:xfrm>
          <a:prstGeom prst="rect">
            <a:avLst/>
          </a:prstGeom>
          <a:noFill/>
        </p:spPr>
        <p:txBody>
          <a:bodyPr wrap="none" rtlCol="0">
            <a:spAutoFit/>
          </a:bodyPr>
          <a:lstStyle/>
          <a:p>
            <a:r>
              <a:rPr lang="en-US" b="1" dirty="0"/>
              <a:t>Assignment Status Explanation</a:t>
            </a:r>
          </a:p>
        </p:txBody>
      </p:sp>
      <p:graphicFrame>
        <p:nvGraphicFramePr>
          <p:cNvPr id="15" name="Content Placeholder 6">
            <a:extLst>
              <a:ext uri="{FF2B5EF4-FFF2-40B4-BE49-F238E27FC236}">
                <a16:creationId xmlns:a16="http://schemas.microsoft.com/office/drawing/2014/main" id="{BCAAD426-93C9-1701-1706-FF749BCF3118}"/>
              </a:ext>
            </a:extLst>
          </p:cNvPr>
          <p:cNvGraphicFramePr>
            <a:graphicFrameLocks/>
          </p:cNvGraphicFramePr>
          <p:nvPr>
            <p:extLst>
              <p:ext uri="{D42A27DB-BD31-4B8C-83A1-F6EECF244321}">
                <p14:modId xmlns:p14="http://schemas.microsoft.com/office/powerpoint/2010/main" val="9599391"/>
              </p:ext>
            </p:extLst>
          </p:nvPr>
        </p:nvGraphicFramePr>
        <p:xfrm>
          <a:off x="780286" y="4330060"/>
          <a:ext cx="4917958" cy="1820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7186857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16280</TotalTime>
  <Words>828</Words>
  <Application>Microsoft Macintosh PowerPoint</Application>
  <PresentationFormat>Widescreen</PresentationFormat>
  <Paragraphs>108</Paragraphs>
  <Slides>11</Slides>
  <Notes>3</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7" baseType="lpstr">
      <vt:lpstr>Aptos</vt:lpstr>
      <vt:lpstr>Arial</vt:lpstr>
      <vt:lpstr>Calibri</vt:lpstr>
      <vt:lpstr>Tw Cen MT</vt:lpstr>
      <vt:lpstr>RetrospectVTI</vt:lpstr>
      <vt:lpstr>Microsoft Excel Worksheet</vt:lpstr>
      <vt:lpstr>HarvestHub</vt:lpstr>
      <vt:lpstr>Contents</vt:lpstr>
      <vt:lpstr>Purpose of HarvestHub</vt:lpstr>
      <vt:lpstr>Architecture Diagram</vt:lpstr>
      <vt:lpstr>Technology Choices</vt:lpstr>
      <vt:lpstr>Code Documentation</vt:lpstr>
      <vt:lpstr>Functional Testing and Test Data</vt:lpstr>
      <vt:lpstr>Screenshots of Web Application (1)</vt:lpstr>
      <vt:lpstr>Screenshots of Web Application (2)</vt:lpstr>
      <vt:lpstr>Changes Compared to Concepting</vt:lpstr>
      <vt:lpstr>Screencast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Duangkamon Moonmake</dc:creator>
  <cp:lastModifiedBy>Duangkamon Moonmake</cp:lastModifiedBy>
  <cp:revision>22</cp:revision>
  <dcterms:created xsi:type="dcterms:W3CDTF">2024-05-22T12:38:04Z</dcterms:created>
  <dcterms:modified xsi:type="dcterms:W3CDTF">2024-06-07T13:48:15Z</dcterms:modified>
</cp:coreProperties>
</file>